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9"/>
  </p:notesMasterIdLst>
  <p:handoutMasterIdLst>
    <p:handoutMasterId r:id="rId40"/>
  </p:handoutMasterIdLst>
  <p:sldIdLst>
    <p:sldId id="505" r:id="rId2"/>
    <p:sldId id="642" r:id="rId3"/>
    <p:sldId id="581" r:id="rId4"/>
    <p:sldId id="623" r:id="rId5"/>
    <p:sldId id="624" r:id="rId6"/>
    <p:sldId id="613" r:id="rId7"/>
    <p:sldId id="627" r:id="rId8"/>
    <p:sldId id="561" r:id="rId9"/>
    <p:sldId id="569" r:id="rId10"/>
    <p:sldId id="614" r:id="rId11"/>
    <p:sldId id="615" r:id="rId12"/>
    <p:sldId id="617" r:id="rId13"/>
    <p:sldId id="618" r:id="rId14"/>
    <p:sldId id="633" r:id="rId15"/>
    <p:sldId id="629" r:id="rId16"/>
    <p:sldId id="605" r:id="rId17"/>
    <p:sldId id="606" r:id="rId18"/>
    <p:sldId id="607" r:id="rId19"/>
    <p:sldId id="631" r:id="rId20"/>
    <p:sldId id="608" r:id="rId21"/>
    <p:sldId id="609" r:id="rId22"/>
    <p:sldId id="630" r:id="rId23"/>
    <p:sldId id="610" r:id="rId24"/>
    <p:sldId id="611" r:id="rId25"/>
    <p:sldId id="612" r:id="rId26"/>
    <p:sldId id="638" r:id="rId27"/>
    <p:sldId id="639" r:id="rId28"/>
    <p:sldId id="640" r:id="rId29"/>
    <p:sldId id="626" r:id="rId30"/>
    <p:sldId id="503" r:id="rId31"/>
    <p:sldId id="566" r:id="rId32"/>
    <p:sldId id="632" r:id="rId33"/>
    <p:sldId id="563" r:id="rId34"/>
    <p:sldId id="564" r:id="rId35"/>
    <p:sldId id="565" r:id="rId36"/>
    <p:sldId id="634" r:id="rId37"/>
    <p:sldId id="526" r:id="rId38"/>
  </p:sldIdLst>
  <p:sldSz cx="9144000" cy="6858000" type="screen4x3"/>
  <p:notesSz cx="6797675" cy="9926638"/>
  <p:defaultTextStyle>
    <a:defPPr>
      <a:defRPr lang="de-DE"/>
    </a:defPPr>
    <a:lvl1pPr algn="l" rtl="0" eaLnBrk="0" fontAlgn="base" hangingPunct="0">
      <a:spcBef>
        <a:spcPct val="0"/>
      </a:spcBef>
      <a:spcAft>
        <a:spcPct val="0"/>
      </a:spcAft>
      <a:defRPr sz="19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9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9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9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9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9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9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9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9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117">
          <p15:clr>
            <a:srgbClr val="A4A3A4"/>
          </p15:clr>
        </p15:guide>
        <p15:guide id="2" orient="horz" pos="3748">
          <p15:clr>
            <a:srgbClr val="A4A3A4"/>
          </p15:clr>
        </p15:guide>
        <p15:guide id="3" orient="horz" pos="3974">
          <p15:clr>
            <a:srgbClr val="A4A3A4"/>
          </p15:clr>
        </p15:guide>
        <p15:guide id="4" pos="657">
          <p15:clr>
            <a:srgbClr val="A4A3A4"/>
          </p15:clr>
        </p15:guide>
        <p15:guide id="5" pos="5103">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Objects="1">
      <p:cViewPr varScale="1">
        <p:scale>
          <a:sx n="121" d="100"/>
          <a:sy n="121" d="100"/>
        </p:scale>
        <p:origin x="1904" y="176"/>
      </p:cViewPr>
      <p:guideLst>
        <p:guide orient="horz" pos="1117"/>
        <p:guide orient="horz" pos="3748"/>
        <p:guide orient="horz" pos="3974"/>
        <p:guide pos="657"/>
        <p:guide pos="5103"/>
      </p:guideLst>
    </p:cSldViewPr>
  </p:slideViewPr>
  <p:notesTextViewPr>
    <p:cViewPr>
      <p:scale>
        <a:sx n="100" d="100"/>
        <a:sy n="100" d="100"/>
      </p:scale>
      <p:origin x="0" y="0"/>
    </p:cViewPr>
  </p:notesTextViewPr>
  <p:sorterViewPr>
    <p:cViewPr>
      <p:scale>
        <a:sx n="118" d="100"/>
        <a:sy n="118" d="100"/>
      </p:scale>
      <p:origin x="0" y="-4776"/>
    </p:cViewPr>
  </p:sorterViewPr>
  <p:notesViewPr>
    <p:cSldViewPr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9" name="Rectangle 3"/>
          <p:cNvSpPr>
            <a:spLocks noGrp="1" noChangeArrowheads="1"/>
          </p:cNvSpPr>
          <p:nvPr>
            <p:ph type="dt" sz="quarter" idx="1"/>
          </p:nvPr>
        </p:nvSpPr>
        <p:spPr bwMode="gray">
          <a:xfrm>
            <a:off x="4848225" y="9504363"/>
            <a:ext cx="965200" cy="214312"/>
          </a:xfrm>
          <a:prstGeom prst="rect">
            <a:avLst/>
          </a:prstGeom>
          <a:noFill/>
          <a:ln>
            <a:noFill/>
          </a:ln>
        </p:spPr>
        <p:txBody>
          <a:bodyPr vert="horz" wrap="square" lIns="0" tIns="0" rIns="0" bIns="0" numCol="1" anchor="t" anchorCtr="0" compatLnSpc="1">
            <a:prstTxWarp prst="textNoShape">
              <a:avLst/>
            </a:prstTxWarp>
          </a:bodyPr>
          <a:lstStyle>
            <a:lvl1pPr algn="l" defTabSz="921958" eaLnBrk="1" hangingPunct="1">
              <a:defRPr sz="1000">
                <a:solidFill>
                  <a:schemeClr val="tx2"/>
                </a:solidFill>
                <a:latin typeface="Arial" charset="0"/>
                <a:ea typeface="Arial Unicode MS" pitchFamily="34" charset="-128"/>
                <a:cs typeface="Arial" charset="0"/>
              </a:defRPr>
            </a:lvl1pPr>
          </a:lstStyle>
          <a:p>
            <a:pPr>
              <a:defRPr/>
            </a:pPr>
            <a:endParaRPr lang="de-DE"/>
          </a:p>
        </p:txBody>
      </p:sp>
      <p:sp>
        <p:nvSpPr>
          <p:cNvPr id="24580" name="Rectangle 4"/>
          <p:cNvSpPr>
            <a:spLocks noGrp="1" noChangeArrowheads="1"/>
          </p:cNvSpPr>
          <p:nvPr>
            <p:ph type="ftr" sz="quarter" idx="2"/>
          </p:nvPr>
        </p:nvSpPr>
        <p:spPr bwMode="gray">
          <a:xfrm>
            <a:off x="503238" y="9502775"/>
            <a:ext cx="4135437" cy="215900"/>
          </a:xfrm>
          <a:prstGeom prst="rect">
            <a:avLst/>
          </a:prstGeom>
          <a:noFill/>
          <a:ln>
            <a:noFill/>
          </a:ln>
        </p:spPr>
        <p:txBody>
          <a:bodyPr vert="horz" wrap="square" lIns="0" tIns="0" rIns="0" bIns="0" numCol="1" anchor="t" anchorCtr="0" compatLnSpc="1">
            <a:prstTxWarp prst="textNoShape">
              <a:avLst/>
            </a:prstTxWarp>
          </a:bodyPr>
          <a:lstStyle>
            <a:lvl1pPr algn="l" defTabSz="921958" eaLnBrk="1" hangingPunct="1">
              <a:defRPr sz="1000">
                <a:solidFill>
                  <a:schemeClr val="tx2"/>
                </a:solidFill>
                <a:latin typeface="Arial" charset="0"/>
                <a:ea typeface="Arial Unicode MS" pitchFamily="34" charset="-128"/>
                <a:cs typeface="Arial" charset="0"/>
              </a:defRPr>
            </a:lvl1pPr>
          </a:lstStyle>
          <a:p>
            <a:pPr>
              <a:defRPr/>
            </a:pPr>
            <a:endParaRPr lang="de-DE"/>
          </a:p>
        </p:txBody>
      </p:sp>
      <p:sp>
        <p:nvSpPr>
          <p:cNvPr id="24581" name="Rectangle 5"/>
          <p:cNvSpPr>
            <a:spLocks noGrp="1" noChangeArrowheads="1"/>
          </p:cNvSpPr>
          <p:nvPr>
            <p:ph type="sldNum" sz="quarter" idx="3"/>
          </p:nvPr>
        </p:nvSpPr>
        <p:spPr bwMode="gray">
          <a:xfrm>
            <a:off x="5813425" y="9502775"/>
            <a:ext cx="481013" cy="215900"/>
          </a:xfrm>
          <a:prstGeom prst="rect">
            <a:avLst/>
          </a:prstGeom>
          <a:noFill/>
          <a:ln>
            <a:noFill/>
          </a:ln>
        </p:spPr>
        <p:txBody>
          <a:bodyPr vert="horz" wrap="square" lIns="0" tIns="0" rIns="0" bIns="0" numCol="1" anchor="b" anchorCtr="0" compatLnSpc="1">
            <a:prstTxWarp prst="textNoShape">
              <a:avLst/>
            </a:prstTxWarp>
          </a:bodyPr>
          <a:lstStyle>
            <a:lvl1pPr algn="r" defTabSz="919163" eaLnBrk="1" hangingPunct="1">
              <a:defRPr sz="1000">
                <a:solidFill>
                  <a:schemeClr val="tx2"/>
                </a:solidFill>
                <a:cs typeface="Arial" panose="020B0604020202020204" pitchFamily="34" charset="0"/>
              </a:defRPr>
            </a:lvl1pPr>
          </a:lstStyle>
          <a:p>
            <a:pPr>
              <a:defRPr/>
            </a:pPr>
            <a:fld id="{8C2CAF4A-FA5D-46D4-A8A6-26C0558381CE}" type="slidenum">
              <a:rPr lang="de-DE" altLang="de-DE"/>
              <a:pPr>
                <a:defRPr/>
              </a:pPr>
              <a:t>‹Nr.›</a:t>
            </a:fld>
            <a:endParaRPr lang="de-DE" altLang="de-DE"/>
          </a:p>
        </p:txBody>
      </p:sp>
      <p:sp>
        <p:nvSpPr>
          <p:cNvPr id="4101" name="Line 25"/>
          <p:cNvSpPr>
            <a:spLocks noChangeShapeType="1"/>
          </p:cNvSpPr>
          <p:nvPr/>
        </p:nvSpPr>
        <p:spPr bwMode="gray">
          <a:xfrm>
            <a:off x="0" y="9363075"/>
            <a:ext cx="6294438" cy="0"/>
          </a:xfrm>
          <a:prstGeom prst="line">
            <a:avLst/>
          </a:prstGeom>
          <a:noFill/>
          <a:ln w="3175">
            <a:solidFill>
              <a:schemeClr val="tx2"/>
            </a:solidFill>
            <a:round/>
            <a:headEnd/>
            <a:tailEnd/>
          </a:ln>
          <a:extLst>
            <a:ext uri="{909E8E84-426E-40DD-AFC4-6F175D3DCCD1}">
              <a14:hiddenFill xmlns:a14="http://schemas.microsoft.com/office/drawing/2010/main">
                <a:noFill/>
              </a14:hiddenFill>
            </a:ext>
          </a:extLst>
        </p:spPr>
        <p:txBody>
          <a:bodyPr lIns="88214" tIns="44108" rIns="88214" bIns="44108"/>
          <a:lstStyle/>
          <a:p>
            <a:endParaRPr lang="de-DE"/>
          </a:p>
        </p:txBody>
      </p:sp>
    </p:spTree>
    <p:extLst>
      <p:ext uri="{BB962C8B-B14F-4D97-AF65-F5344CB8AC3E}">
        <p14:creationId xmlns:p14="http://schemas.microsoft.com/office/powerpoint/2010/main" val="27812874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dt" idx="1"/>
          </p:nvPr>
        </p:nvSpPr>
        <p:spPr bwMode="gray">
          <a:xfrm>
            <a:off x="4776788" y="9509125"/>
            <a:ext cx="946150" cy="214313"/>
          </a:xfrm>
          <a:prstGeom prst="rect">
            <a:avLst/>
          </a:prstGeom>
          <a:noFill/>
          <a:ln>
            <a:noFill/>
          </a:ln>
        </p:spPr>
        <p:txBody>
          <a:bodyPr vert="horz" wrap="square" lIns="0" tIns="0" rIns="0" bIns="0" numCol="1" anchor="t" anchorCtr="0" compatLnSpc="1">
            <a:prstTxWarp prst="textNoShape">
              <a:avLst/>
            </a:prstTxWarp>
          </a:bodyPr>
          <a:lstStyle>
            <a:lvl1pPr algn="l" defTabSz="921958" eaLnBrk="1" hangingPunct="1">
              <a:defRPr sz="1000">
                <a:solidFill>
                  <a:schemeClr val="tx2"/>
                </a:solidFill>
                <a:latin typeface="Arial" charset="0"/>
                <a:ea typeface="Arial Unicode MS" pitchFamily="34" charset="-128"/>
                <a:cs typeface="Arial" charset="0"/>
              </a:defRPr>
            </a:lvl1pPr>
          </a:lstStyle>
          <a:p>
            <a:pPr>
              <a:defRPr/>
            </a:pPr>
            <a:endParaRPr lang="de-DE"/>
          </a:p>
        </p:txBody>
      </p:sp>
      <p:sp>
        <p:nvSpPr>
          <p:cNvPr id="3075" name="Rectangle 4"/>
          <p:cNvSpPr>
            <a:spLocks noGrp="1" noRot="1" noChangeAspect="1" noChangeArrowheads="1" noTextEdit="1"/>
          </p:cNvSpPr>
          <p:nvPr>
            <p:ph type="sldImg" idx="2"/>
          </p:nvPr>
        </p:nvSpPr>
        <p:spPr bwMode="gray">
          <a:xfrm>
            <a:off x="466725" y="403225"/>
            <a:ext cx="5864225" cy="4398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gray">
          <a:xfrm>
            <a:off x="503238" y="4962525"/>
            <a:ext cx="5791200" cy="4219575"/>
          </a:xfrm>
          <a:prstGeom prst="rect">
            <a:avLst/>
          </a:prstGeom>
          <a:noFill/>
          <a:ln>
            <a:noFill/>
          </a:ln>
        </p:spPr>
        <p:txBody>
          <a:bodyPr vert="horz" wrap="square" lIns="0" tIns="0" rIns="0" bIns="0" numCol="1" anchor="t" anchorCtr="0" compatLnSpc="1">
            <a:prstTxWarp prst="textNoShape">
              <a:avLst/>
            </a:prstTxWarp>
          </a:bodyPr>
          <a:lstStyle/>
          <a:p>
            <a:pPr lvl="0"/>
            <a:r>
              <a:rPr lang="de-DE" altLang="de-DE" noProof="0"/>
              <a:t>Textmasterformate durch Klicken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4102" name="Rectangle 6"/>
          <p:cNvSpPr>
            <a:spLocks noGrp="1" noChangeArrowheads="1"/>
          </p:cNvSpPr>
          <p:nvPr>
            <p:ph type="ftr" sz="quarter" idx="4"/>
          </p:nvPr>
        </p:nvSpPr>
        <p:spPr bwMode="gray">
          <a:xfrm>
            <a:off x="503238" y="9502775"/>
            <a:ext cx="4135437" cy="215900"/>
          </a:xfrm>
          <a:prstGeom prst="rect">
            <a:avLst/>
          </a:prstGeom>
          <a:noFill/>
          <a:ln>
            <a:noFill/>
          </a:ln>
        </p:spPr>
        <p:txBody>
          <a:bodyPr vert="horz" wrap="square" lIns="0" tIns="0" rIns="0" bIns="0" numCol="1" anchor="t" anchorCtr="0" compatLnSpc="1">
            <a:prstTxWarp prst="textNoShape">
              <a:avLst/>
            </a:prstTxWarp>
          </a:bodyPr>
          <a:lstStyle>
            <a:lvl1pPr algn="l" defTabSz="921958" eaLnBrk="1" hangingPunct="1">
              <a:defRPr sz="1000">
                <a:solidFill>
                  <a:schemeClr val="tx2"/>
                </a:solidFill>
                <a:latin typeface="Arial" charset="0"/>
                <a:ea typeface="Arial Unicode MS" pitchFamily="34" charset="-128"/>
                <a:cs typeface="Arial" charset="0"/>
              </a:defRPr>
            </a:lvl1pPr>
          </a:lstStyle>
          <a:p>
            <a:pPr>
              <a:defRPr/>
            </a:pPr>
            <a:endParaRPr lang="de-DE"/>
          </a:p>
        </p:txBody>
      </p:sp>
      <p:sp>
        <p:nvSpPr>
          <p:cNvPr id="4103" name="Rectangle 7"/>
          <p:cNvSpPr>
            <a:spLocks noGrp="1" noChangeArrowheads="1"/>
          </p:cNvSpPr>
          <p:nvPr>
            <p:ph type="sldNum" sz="quarter" idx="5"/>
          </p:nvPr>
        </p:nvSpPr>
        <p:spPr bwMode="gray">
          <a:xfrm>
            <a:off x="5849938" y="9509125"/>
            <a:ext cx="444500" cy="209550"/>
          </a:xfrm>
          <a:prstGeom prst="rect">
            <a:avLst/>
          </a:prstGeom>
          <a:noFill/>
          <a:ln>
            <a:noFill/>
          </a:ln>
        </p:spPr>
        <p:txBody>
          <a:bodyPr vert="horz" wrap="square" lIns="0" tIns="0" rIns="0" bIns="0" numCol="1" anchor="t" anchorCtr="0" compatLnSpc="1">
            <a:prstTxWarp prst="textNoShape">
              <a:avLst/>
            </a:prstTxWarp>
          </a:bodyPr>
          <a:lstStyle>
            <a:lvl1pPr algn="r" defTabSz="919163" eaLnBrk="1" hangingPunct="1">
              <a:defRPr sz="1000">
                <a:solidFill>
                  <a:schemeClr val="tx2"/>
                </a:solidFill>
                <a:cs typeface="Arial" panose="020B0604020202020204" pitchFamily="34" charset="0"/>
              </a:defRPr>
            </a:lvl1pPr>
          </a:lstStyle>
          <a:p>
            <a:pPr>
              <a:defRPr/>
            </a:pPr>
            <a:fld id="{E9EE84B1-2B03-44FB-9CBD-0D06D39C3AB9}" type="slidenum">
              <a:rPr lang="de-DE" altLang="de-DE"/>
              <a:pPr>
                <a:defRPr/>
              </a:pPr>
              <a:t>‹Nr.›</a:t>
            </a:fld>
            <a:endParaRPr lang="de-DE" altLang="de-DE"/>
          </a:p>
        </p:txBody>
      </p:sp>
      <p:sp>
        <p:nvSpPr>
          <p:cNvPr id="3079" name="Line 25"/>
          <p:cNvSpPr>
            <a:spLocks noChangeShapeType="1"/>
          </p:cNvSpPr>
          <p:nvPr/>
        </p:nvSpPr>
        <p:spPr bwMode="gray">
          <a:xfrm>
            <a:off x="0" y="9363075"/>
            <a:ext cx="6294438" cy="0"/>
          </a:xfrm>
          <a:prstGeom prst="line">
            <a:avLst/>
          </a:prstGeom>
          <a:noFill/>
          <a:ln w="3175">
            <a:solidFill>
              <a:schemeClr val="tx2"/>
            </a:solidFill>
            <a:round/>
            <a:headEnd/>
            <a:tailEnd/>
          </a:ln>
          <a:extLst>
            <a:ext uri="{909E8E84-426E-40DD-AFC4-6F175D3DCCD1}">
              <a14:hiddenFill xmlns:a14="http://schemas.microsoft.com/office/drawing/2010/main">
                <a:noFill/>
              </a14:hiddenFill>
            </a:ext>
          </a:extLst>
        </p:spPr>
        <p:txBody>
          <a:bodyPr lIns="88214" tIns="44108" rIns="88214" bIns="44108"/>
          <a:lstStyle/>
          <a:p>
            <a:endParaRPr lang="de-DE"/>
          </a:p>
        </p:txBody>
      </p:sp>
    </p:spTree>
    <p:extLst>
      <p:ext uri="{BB962C8B-B14F-4D97-AF65-F5344CB8AC3E}">
        <p14:creationId xmlns:p14="http://schemas.microsoft.com/office/powerpoint/2010/main" val="18754234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kern="1200">
        <a:solidFill>
          <a:schemeClr val="tx2"/>
        </a:solidFill>
        <a:latin typeface="Arial" charset="0"/>
        <a:ea typeface="Arial Unicode MS" charset="0"/>
        <a:cs typeface="Arial" charset="0"/>
      </a:defRPr>
    </a:lvl1pPr>
    <a:lvl2pPr marL="179388" indent="-177800" algn="l" rtl="0" eaLnBrk="0" fontAlgn="base" hangingPunct="0">
      <a:spcBef>
        <a:spcPct val="30000"/>
      </a:spcBef>
      <a:spcAft>
        <a:spcPct val="0"/>
      </a:spcAft>
      <a:buClr>
        <a:srgbClr val="E2001A"/>
      </a:buClr>
      <a:buChar char="•"/>
      <a:defRPr sz="1200" kern="1200">
        <a:solidFill>
          <a:schemeClr val="tx1"/>
        </a:solidFill>
        <a:latin typeface="Arial" charset="0"/>
        <a:ea typeface="Arial Unicode MS" charset="0"/>
        <a:cs typeface="Arial" charset="0"/>
      </a:defRPr>
    </a:lvl2pPr>
    <a:lvl3pPr marL="355600" indent="-174625" algn="l" rtl="0" eaLnBrk="0" fontAlgn="base" hangingPunct="0">
      <a:spcBef>
        <a:spcPct val="30000"/>
      </a:spcBef>
      <a:spcAft>
        <a:spcPct val="0"/>
      </a:spcAft>
      <a:buClr>
        <a:schemeClr val="hlink"/>
      </a:buClr>
      <a:buFont typeface="Wingdings" panose="05000000000000000000" pitchFamily="2" charset="2"/>
      <a:buChar char="Ø"/>
      <a:defRPr sz="1200" kern="1200">
        <a:solidFill>
          <a:schemeClr val="tx1"/>
        </a:solidFill>
        <a:latin typeface="Arial" charset="0"/>
        <a:ea typeface="Arial Unicode MS" charset="0"/>
        <a:cs typeface="Arial" charset="0"/>
      </a:defRPr>
    </a:lvl3pPr>
    <a:lvl4pPr marL="534988" indent="-177800" algn="l" rtl="0" eaLnBrk="0" fontAlgn="base" hangingPunct="0">
      <a:spcBef>
        <a:spcPct val="30000"/>
      </a:spcBef>
      <a:spcAft>
        <a:spcPct val="0"/>
      </a:spcAft>
      <a:buClr>
        <a:schemeClr val="hlink"/>
      </a:buClr>
      <a:buChar char="o"/>
      <a:defRPr sz="1200" kern="1200">
        <a:solidFill>
          <a:schemeClr val="tx1"/>
        </a:solidFill>
        <a:latin typeface="Arial" charset="0"/>
        <a:ea typeface="Arial Unicode MS" charset="0"/>
        <a:cs typeface="Arial" charset="0"/>
      </a:defRPr>
    </a:lvl4pPr>
    <a:lvl5pPr marL="711200" indent="-174625" algn="l" rtl="0" eaLnBrk="0" fontAlgn="base" hangingPunct="0">
      <a:spcBef>
        <a:spcPct val="30000"/>
      </a:spcBef>
      <a:spcAft>
        <a:spcPct val="0"/>
      </a:spcAft>
      <a:buClr>
        <a:schemeClr val="hlink"/>
      </a:buClr>
      <a:buFont typeface="Wingdings" panose="05000000000000000000" pitchFamily="2" charset="2"/>
      <a:buChar char="§"/>
      <a:defRPr sz="1200" kern="1200">
        <a:solidFill>
          <a:schemeClr val="tx1"/>
        </a:solidFill>
        <a:latin typeface="Arial" charset="0"/>
        <a:ea typeface="Arial Unicode MS"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lienbildplatzhalter 1"/>
          <p:cNvSpPr>
            <a:spLocks noGrp="1" noRot="1" noChangeAspect="1" noChangeArrowheads="1" noTextEdit="1"/>
          </p:cNvSpPr>
          <p:nvPr>
            <p:ph type="sldImg"/>
          </p:nvPr>
        </p:nvSpPr>
        <p:spPr>
          <a:ln/>
        </p:spPr>
      </p:sp>
      <p:sp>
        <p:nvSpPr>
          <p:cNvPr id="3" name="Notizenplatzhalter 2"/>
          <p:cNvSpPr>
            <a:spLocks noGrp="1"/>
          </p:cNvSpPr>
          <p:nvPr>
            <p:ph type="body" idx="1"/>
          </p:nvPr>
        </p:nvSpPr>
        <p:spPr/>
        <p:txBody>
          <a:bodyPr/>
          <a:lstStyle/>
          <a:p>
            <a:pPr>
              <a:defRPr/>
            </a:pPr>
            <a:r>
              <a:rPr lang="de-DE" dirty="0"/>
              <a:t>VUKA-Welt:</a:t>
            </a:r>
          </a:p>
          <a:p>
            <a:pPr marL="171450" indent="-171450">
              <a:buFont typeface="Arial"/>
              <a:buChar char="•"/>
              <a:defRPr/>
            </a:pPr>
            <a:r>
              <a:rPr lang="de-DE" dirty="0"/>
              <a:t>Orientierung ist wichtig</a:t>
            </a:r>
          </a:p>
          <a:p>
            <a:pPr marL="171450" indent="-171450">
              <a:buFont typeface="Arial"/>
              <a:buChar char="•"/>
              <a:defRPr/>
            </a:pPr>
            <a:r>
              <a:rPr lang="de-DE" dirty="0"/>
              <a:t>Werte sind wichtig</a:t>
            </a:r>
          </a:p>
        </p:txBody>
      </p:sp>
      <p:sp>
        <p:nvSpPr>
          <p:cNvPr id="8196"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1900">
                <a:solidFill>
                  <a:schemeClr val="tx1"/>
                </a:solidFill>
                <a:latin typeface="Arial" panose="020B0604020202020204" pitchFamily="34" charset="0"/>
                <a:ea typeface="MS PGothic" panose="020B0600070205080204" pitchFamily="34" charset="-128"/>
              </a:defRPr>
            </a:lvl1pPr>
            <a:lvl2pPr marL="742950" indent="-285750" defTabSz="919163">
              <a:defRPr sz="1900">
                <a:solidFill>
                  <a:schemeClr val="tx1"/>
                </a:solidFill>
                <a:latin typeface="Arial" panose="020B0604020202020204" pitchFamily="34" charset="0"/>
                <a:ea typeface="MS PGothic" panose="020B0600070205080204" pitchFamily="34" charset="-128"/>
              </a:defRPr>
            </a:lvl2pPr>
            <a:lvl3pPr marL="1143000" indent="-228600" defTabSz="919163">
              <a:defRPr sz="1900">
                <a:solidFill>
                  <a:schemeClr val="tx1"/>
                </a:solidFill>
                <a:latin typeface="Arial" panose="020B0604020202020204" pitchFamily="34" charset="0"/>
                <a:ea typeface="MS PGothic" panose="020B0600070205080204" pitchFamily="34" charset="-128"/>
              </a:defRPr>
            </a:lvl3pPr>
            <a:lvl4pPr marL="1600200" indent="-228600" defTabSz="919163">
              <a:defRPr sz="1900">
                <a:solidFill>
                  <a:schemeClr val="tx1"/>
                </a:solidFill>
                <a:latin typeface="Arial" panose="020B0604020202020204" pitchFamily="34" charset="0"/>
                <a:ea typeface="MS PGothic" panose="020B0600070205080204" pitchFamily="34" charset="-128"/>
              </a:defRPr>
            </a:lvl4pPr>
            <a:lvl5pPr marL="2057400" indent="-228600" defTabSz="919163">
              <a:defRPr sz="1900">
                <a:solidFill>
                  <a:schemeClr val="tx1"/>
                </a:solidFill>
                <a:latin typeface="Arial" panose="020B0604020202020204" pitchFamily="34" charset="0"/>
                <a:ea typeface="MS PGothic" panose="020B0600070205080204" pitchFamily="34" charset="-128"/>
              </a:defRPr>
            </a:lvl5pPr>
            <a:lvl6pPr marL="25146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fld id="{D233CACF-B171-4E83-9750-9BF45455E655}" type="slidenum">
              <a:rPr lang="de-DE" altLang="de-DE" sz="1000" smtClean="0">
                <a:solidFill>
                  <a:srgbClr val="1F497D"/>
                </a:solidFill>
              </a:rPr>
              <a:pPr/>
              <a:t>2</a:t>
            </a:fld>
            <a:endParaRPr lang="de-DE" altLang="de-DE" sz="1000">
              <a:solidFill>
                <a:srgbClr val="1F497D"/>
              </a:solidFill>
            </a:endParaRPr>
          </a:p>
        </p:txBody>
      </p:sp>
    </p:spTree>
    <p:extLst>
      <p:ext uri="{BB962C8B-B14F-4D97-AF65-F5344CB8AC3E}">
        <p14:creationId xmlns:p14="http://schemas.microsoft.com/office/powerpoint/2010/main" val="72560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p:cNvSpPr>
            <a:spLocks noGrp="1" noRot="1" noChangeAspect="1" noChangeArrowheads="1" noTextEdit="1"/>
          </p:cNvSpPr>
          <p:nvPr>
            <p:ph type="sldImg"/>
          </p:nvPr>
        </p:nvSpPr>
        <p:spPr>
          <a:ln/>
        </p:spPr>
      </p:sp>
      <p:sp>
        <p:nvSpPr>
          <p:cNvPr id="40963" name="Notizenplatzhalt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Arial" panose="020B0604020202020204" pitchFamily="34" charset="0"/>
                <a:ea typeface="Arial Unicode MS" panose="020B0604020202020204" pitchFamily="34" charset="-128"/>
                <a:cs typeface="Arial" panose="020B0604020202020204" pitchFamily="34" charset="0"/>
              </a:rPr>
              <a:t>Aussage:</a:t>
            </a:r>
          </a:p>
          <a:p>
            <a:r>
              <a:rPr lang="de-DE" altLang="de-DE">
                <a:latin typeface="Arial" panose="020B0604020202020204" pitchFamily="34" charset="0"/>
                <a:ea typeface="Arial Unicode MS" panose="020B0604020202020204" pitchFamily="34" charset="-128"/>
                <a:cs typeface="Arial" panose="020B0604020202020204" pitchFamily="34" charset="0"/>
              </a:rPr>
              <a:t>Innerer Kreis = Status quo</a:t>
            </a:r>
          </a:p>
          <a:p>
            <a:r>
              <a:rPr lang="de-DE" altLang="de-DE">
                <a:latin typeface="Arial" panose="020B0604020202020204" pitchFamily="34" charset="0"/>
                <a:ea typeface="Arial Unicode MS" panose="020B0604020202020204" pitchFamily="34" charset="-128"/>
                <a:cs typeface="Arial" panose="020B0604020202020204" pitchFamily="34" charset="0"/>
              </a:rPr>
              <a:t>2. Kreis = schon größer</a:t>
            </a:r>
          </a:p>
          <a:p>
            <a:r>
              <a:rPr lang="de-DE" altLang="de-DE">
                <a:latin typeface="Arial" panose="020B0604020202020204" pitchFamily="34" charset="0"/>
                <a:ea typeface="Arial Unicode MS" panose="020B0604020202020204" pitchFamily="34" charset="-128"/>
                <a:cs typeface="Arial" panose="020B0604020202020204" pitchFamily="34" charset="0"/>
              </a:rPr>
              <a:t>3. Kreis = Ziel -&gt; gesamte Haus- und Gebäudetechnik lässt sich mit QZ-HS realisieren</a:t>
            </a:r>
          </a:p>
          <a:p>
            <a:endParaRPr lang="de-DE" altLang="de-DE">
              <a:latin typeface="Arial" panose="020B0604020202020204" pitchFamily="34" charset="0"/>
              <a:ea typeface="Arial Unicode MS" panose="020B0604020202020204" pitchFamily="34" charset="-128"/>
              <a:cs typeface="Arial" panose="020B0604020202020204" pitchFamily="34" charset="0"/>
            </a:endParaRPr>
          </a:p>
          <a:p>
            <a:r>
              <a:rPr lang="de-DE" altLang="de-DE">
                <a:latin typeface="Arial" panose="020B0604020202020204" pitchFamily="34" charset="0"/>
                <a:ea typeface="Arial Unicode MS" panose="020B0604020202020204" pitchFamily="34" charset="-128"/>
                <a:cs typeface="Arial" panose="020B0604020202020204" pitchFamily="34" charset="0"/>
              </a:rPr>
              <a:t>Wie kommen wir zum Ziel?</a:t>
            </a:r>
          </a:p>
          <a:p>
            <a:pPr>
              <a:buFontTx/>
              <a:buChar char="•"/>
            </a:pPr>
            <a:r>
              <a:rPr lang="de-DE" altLang="de-DE">
                <a:latin typeface="Arial" panose="020B0604020202020204" pitchFamily="34" charset="0"/>
                <a:ea typeface="Arial Unicode MS" panose="020B0604020202020204" pitchFamily="34" charset="-128"/>
                <a:cs typeface="Arial" panose="020B0604020202020204" pitchFamily="34" charset="0"/>
              </a:rPr>
              <a:t>Hersteller-Wachstum</a:t>
            </a:r>
          </a:p>
          <a:p>
            <a:pPr>
              <a:buFontTx/>
              <a:buChar char="•"/>
            </a:pPr>
            <a:r>
              <a:rPr lang="de-DE" altLang="de-DE">
                <a:latin typeface="Arial" panose="020B0604020202020204" pitchFamily="34" charset="0"/>
                <a:ea typeface="Arial Unicode MS" panose="020B0604020202020204" pitchFamily="34" charset="-128"/>
                <a:cs typeface="Arial" panose="020B0604020202020204" pitchFamily="34" charset="0"/>
              </a:rPr>
              <a:t>Sicherheit QZ steigt, wenn viele kommunizieren</a:t>
            </a:r>
          </a:p>
          <a:p>
            <a:pPr>
              <a:buFontTx/>
              <a:buChar char="•"/>
            </a:pPr>
            <a:r>
              <a:rPr lang="de-DE" altLang="de-DE">
                <a:latin typeface="Arial" panose="020B0604020202020204" pitchFamily="34" charset="0"/>
                <a:ea typeface="Arial Unicode MS" panose="020B0604020202020204" pitchFamily="34" charset="-128"/>
                <a:cs typeface="Arial" panose="020B0604020202020204" pitchFamily="34" charset="0"/>
              </a:rPr>
              <a:t>Unsere Vision: Die gesamte Haustechnik lässt sich mit QZ-HS realisieren.</a:t>
            </a:r>
          </a:p>
        </p:txBody>
      </p:sp>
      <p:sp>
        <p:nvSpPr>
          <p:cNvPr id="40964"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1900">
                <a:solidFill>
                  <a:schemeClr val="tx1"/>
                </a:solidFill>
                <a:latin typeface="Arial" panose="020B0604020202020204" pitchFamily="34" charset="0"/>
                <a:ea typeface="MS PGothic" panose="020B0600070205080204" pitchFamily="34" charset="-128"/>
              </a:defRPr>
            </a:lvl1pPr>
            <a:lvl2pPr marL="742950" indent="-285750" defTabSz="919163">
              <a:defRPr sz="1900">
                <a:solidFill>
                  <a:schemeClr val="tx1"/>
                </a:solidFill>
                <a:latin typeface="Arial" panose="020B0604020202020204" pitchFamily="34" charset="0"/>
                <a:ea typeface="MS PGothic" panose="020B0600070205080204" pitchFamily="34" charset="-128"/>
              </a:defRPr>
            </a:lvl2pPr>
            <a:lvl3pPr marL="1143000" indent="-228600" defTabSz="919163">
              <a:defRPr sz="1900">
                <a:solidFill>
                  <a:schemeClr val="tx1"/>
                </a:solidFill>
                <a:latin typeface="Arial" panose="020B0604020202020204" pitchFamily="34" charset="0"/>
                <a:ea typeface="MS PGothic" panose="020B0600070205080204" pitchFamily="34" charset="-128"/>
              </a:defRPr>
            </a:lvl3pPr>
            <a:lvl4pPr marL="1600200" indent="-228600" defTabSz="919163">
              <a:defRPr sz="1900">
                <a:solidFill>
                  <a:schemeClr val="tx1"/>
                </a:solidFill>
                <a:latin typeface="Arial" panose="020B0604020202020204" pitchFamily="34" charset="0"/>
                <a:ea typeface="MS PGothic" panose="020B0600070205080204" pitchFamily="34" charset="-128"/>
              </a:defRPr>
            </a:lvl4pPr>
            <a:lvl5pPr marL="2057400" indent="-228600" defTabSz="919163">
              <a:defRPr sz="1900">
                <a:solidFill>
                  <a:schemeClr val="tx1"/>
                </a:solidFill>
                <a:latin typeface="Arial" panose="020B0604020202020204" pitchFamily="34" charset="0"/>
                <a:ea typeface="MS PGothic" panose="020B0600070205080204" pitchFamily="34" charset="-128"/>
              </a:defRPr>
            </a:lvl5pPr>
            <a:lvl6pPr marL="25146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fld id="{68B49E35-D730-4397-99A7-715B0CB892AC}" type="slidenum">
              <a:rPr lang="de-DE" altLang="de-DE" sz="1000" smtClean="0">
                <a:solidFill>
                  <a:srgbClr val="1F497D"/>
                </a:solidFill>
              </a:rPr>
              <a:pPr/>
              <a:t>28</a:t>
            </a:fld>
            <a:endParaRPr lang="de-DE" altLang="de-DE" sz="1000">
              <a:solidFill>
                <a:srgbClr val="1F497D"/>
              </a:solidFill>
            </a:endParaRPr>
          </a:p>
        </p:txBody>
      </p:sp>
    </p:spTree>
    <p:extLst>
      <p:ext uri="{BB962C8B-B14F-4D97-AF65-F5344CB8AC3E}">
        <p14:creationId xmlns:p14="http://schemas.microsoft.com/office/powerpoint/2010/main" val="2997492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ChangeArrowheads="1" noTextEdit="1"/>
          </p:cNvSpPr>
          <p:nvPr>
            <p:ph type="sldImg"/>
          </p:nvPr>
        </p:nvSpPr>
        <p:spPr>
          <a:ln/>
        </p:spPr>
      </p:sp>
      <p:sp>
        <p:nvSpPr>
          <p:cNvPr id="43011"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de-DE" altLang="de-DE">
                <a:latin typeface="Arial" panose="020B0604020202020204" pitchFamily="34" charset="0"/>
                <a:ea typeface="Arial Unicode MS" panose="020B0604020202020204" pitchFamily="34" charset="-128"/>
                <a:cs typeface="Arial" panose="020B0604020202020204" pitchFamily="34" charset="0"/>
              </a:rPr>
              <a:t>Q-Signal in den Markt senden, QZ bietet Orientierung und Sicherheit</a:t>
            </a:r>
          </a:p>
          <a:p>
            <a:pPr marL="171450" indent="-171450">
              <a:buFontTx/>
              <a:buChar char="•"/>
            </a:pPr>
            <a:r>
              <a:rPr lang="de-DE" altLang="de-DE">
                <a:latin typeface="Arial" panose="020B0604020202020204" pitchFamily="34" charset="0"/>
                <a:ea typeface="Arial Unicode MS" panose="020B0604020202020204" pitchFamily="34" charset="-128"/>
                <a:cs typeface="Arial" panose="020B0604020202020204" pitchFamily="34" charset="0"/>
              </a:rPr>
              <a:t>Voraussetzung: Q-Kriterien sind nicht in Stein gemeißelt, sondern wir passen sie permanent den Marktveränderungen an</a:t>
            </a:r>
          </a:p>
          <a:p>
            <a:pPr marL="171450" indent="-171450">
              <a:buFontTx/>
              <a:buChar char="•"/>
            </a:pPr>
            <a:r>
              <a:rPr lang="de-DE" altLang="de-DE">
                <a:latin typeface="Arial" panose="020B0604020202020204" pitchFamily="34" charset="0"/>
                <a:ea typeface="Arial Unicode MS" panose="020B0604020202020204" pitchFamily="34" charset="-128"/>
                <a:cs typeface="Arial" panose="020B0604020202020204" pitchFamily="34" charset="0"/>
              </a:rPr>
              <a:t>Agil bedeutet: schnell + wendig</a:t>
            </a:r>
          </a:p>
          <a:p>
            <a:pPr marL="171450" indent="-171450">
              <a:buFontTx/>
              <a:buChar char="•"/>
            </a:pPr>
            <a:r>
              <a:rPr lang="de-DE" altLang="de-DE">
                <a:latin typeface="Arial" panose="020B0604020202020204" pitchFamily="34" charset="0"/>
                <a:ea typeface="Arial Unicode MS" panose="020B0604020202020204" pitchFamily="34" charset="-128"/>
                <a:cs typeface="Arial" panose="020B0604020202020204" pitchFamily="34" charset="0"/>
              </a:rPr>
              <a:t>Und das geht nur gemeinsam: partizipativ</a:t>
            </a:r>
          </a:p>
        </p:txBody>
      </p:sp>
      <p:sp>
        <p:nvSpPr>
          <p:cNvPr id="43012"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1900">
                <a:solidFill>
                  <a:schemeClr val="tx1"/>
                </a:solidFill>
                <a:latin typeface="Arial" panose="020B0604020202020204" pitchFamily="34" charset="0"/>
                <a:ea typeface="MS PGothic" panose="020B0600070205080204" pitchFamily="34" charset="-128"/>
              </a:defRPr>
            </a:lvl1pPr>
            <a:lvl2pPr marL="742950" indent="-285750" defTabSz="919163">
              <a:defRPr sz="1900">
                <a:solidFill>
                  <a:schemeClr val="tx1"/>
                </a:solidFill>
                <a:latin typeface="Arial" panose="020B0604020202020204" pitchFamily="34" charset="0"/>
                <a:ea typeface="MS PGothic" panose="020B0600070205080204" pitchFamily="34" charset="-128"/>
              </a:defRPr>
            </a:lvl2pPr>
            <a:lvl3pPr marL="1143000" indent="-228600" defTabSz="919163">
              <a:defRPr sz="1900">
                <a:solidFill>
                  <a:schemeClr val="tx1"/>
                </a:solidFill>
                <a:latin typeface="Arial" panose="020B0604020202020204" pitchFamily="34" charset="0"/>
                <a:ea typeface="MS PGothic" panose="020B0600070205080204" pitchFamily="34" charset="-128"/>
              </a:defRPr>
            </a:lvl3pPr>
            <a:lvl4pPr marL="1600200" indent="-228600" defTabSz="919163">
              <a:defRPr sz="1900">
                <a:solidFill>
                  <a:schemeClr val="tx1"/>
                </a:solidFill>
                <a:latin typeface="Arial" panose="020B0604020202020204" pitchFamily="34" charset="0"/>
                <a:ea typeface="MS PGothic" panose="020B0600070205080204" pitchFamily="34" charset="-128"/>
              </a:defRPr>
            </a:lvl4pPr>
            <a:lvl5pPr marL="2057400" indent="-228600" defTabSz="919163">
              <a:defRPr sz="1900">
                <a:solidFill>
                  <a:schemeClr val="tx1"/>
                </a:solidFill>
                <a:latin typeface="Arial" panose="020B0604020202020204" pitchFamily="34" charset="0"/>
                <a:ea typeface="MS PGothic" panose="020B0600070205080204" pitchFamily="34" charset="-128"/>
              </a:defRPr>
            </a:lvl5pPr>
            <a:lvl6pPr marL="25146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fld id="{A2D6EB02-605C-4DC6-BB3B-D05EF0453539}" type="slidenum">
              <a:rPr lang="de-DE" altLang="de-DE" sz="1000" smtClean="0">
                <a:solidFill>
                  <a:srgbClr val="1F497D"/>
                </a:solidFill>
              </a:rPr>
              <a:pPr/>
              <a:t>29</a:t>
            </a:fld>
            <a:endParaRPr lang="de-DE" altLang="de-DE" sz="1000">
              <a:solidFill>
                <a:srgbClr val="1F497D"/>
              </a:solidFill>
            </a:endParaRPr>
          </a:p>
        </p:txBody>
      </p:sp>
    </p:spTree>
    <p:extLst>
      <p:ext uri="{BB962C8B-B14F-4D97-AF65-F5344CB8AC3E}">
        <p14:creationId xmlns:p14="http://schemas.microsoft.com/office/powerpoint/2010/main" val="3709500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p:cNvSpPr>
            <a:spLocks noGrp="1" noRot="1" noChangeAspect="1" noChangeArrowheads="1" noTextEdit="1"/>
          </p:cNvSpPr>
          <p:nvPr>
            <p:ph type="sldImg"/>
          </p:nvPr>
        </p:nvSpPr>
        <p:spPr>
          <a:ln/>
        </p:spPr>
      </p:sp>
      <p:sp>
        <p:nvSpPr>
          <p:cNvPr id="48131"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Arial" panose="020B0604020202020204" pitchFamily="34" charset="0"/>
                <a:ea typeface="Arial Unicode MS" panose="020B0604020202020204" pitchFamily="34" charset="-128"/>
                <a:cs typeface="Arial" panose="020B0604020202020204" pitchFamily="34" charset="0"/>
              </a:rPr>
              <a:t>Orientieren </a:t>
            </a:r>
            <a:r>
              <a:rPr lang="de-DE" altLang="de-DE" b="0">
                <a:latin typeface="Arial" panose="020B0604020202020204" pitchFamily="34" charset="0"/>
                <a:ea typeface="Arial Unicode MS" panose="020B0604020202020204" pitchFamily="34" charset="-128"/>
                <a:cs typeface="Arial" panose="020B0604020202020204" pitchFamily="34" charset="0"/>
              </a:rPr>
              <a:t>Sie sich an diesen </a:t>
            </a:r>
            <a:r>
              <a:rPr lang="de-DE" altLang="de-DE">
                <a:latin typeface="Arial" panose="020B0604020202020204" pitchFamily="34" charset="0"/>
                <a:ea typeface="Arial Unicode MS" panose="020B0604020202020204" pitchFamily="34" charset="-128"/>
                <a:cs typeface="Arial" panose="020B0604020202020204" pitchFamily="34" charset="0"/>
              </a:rPr>
              <a:t>Zeichen </a:t>
            </a:r>
            <a:r>
              <a:rPr lang="de-DE" altLang="de-DE" b="0">
                <a:latin typeface="Arial" panose="020B0604020202020204" pitchFamily="34" charset="0"/>
                <a:ea typeface="Arial Unicode MS" panose="020B0604020202020204" pitchFamily="34" charset="-128"/>
                <a:cs typeface="Arial" panose="020B0604020202020204" pitchFamily="34" charset="0"/>
              </a:rPr>
              <a:t>(auf Verpackung, Online, Werbematerial etc.) wenn Sie sich für einen Hersteller oder einen Produktkauf </a:t>
            </a:r>
            <a:r>
              <a:rPr lang="de-DE" altLang="de-DE">
                <a:latin typeface="Arial" panose="020B0604020202020204" pitchFamily="34" charset="0"/>
                <a:ea typeface="Arial Unicode MS" panose="020B0604020202020204" pitchFamily="34" charset="-128"/>
                <a:cs typeface="Arial" panose="020B0604020202020204" pitchFamily="34" charset="0"/>
              </a:rPr>
              <a:t>entscheiden? </a:t>
            </a:r>
            <a:r>
              <a:rPr lang="de-DE" altLang="de-DE" b="0">
                <a:latin typeface="Arial" panose="020B0604020202020204" pitchFamily="34" charset="0"/>
                <a:ea typeface="Arial Unicode MS" panose="020B0604020202020204" pitchFamily="34" charset="-128"/>
                <a:cs typeface="Arial" panose="020B0604020202020204" pitchFamily="34" charset="0"/>
              </a:rPr>
              <a:t>	</a:t>
            </a:r>
          </a:p>
          <a:p>
            <a:r>
              <a:rPr lang="de-DE" altLang="de-DE" b="0">
                <a:latin typeface="Arial" panose="020B0604020202020204" pitchFamily="34" charset="0"/>
                <a:ea typeface="Arial Unicode MS" panose="020B0604020202020204" pitchFamily="34" charset="-128"/>
                <a:cs typeface="Arial" panose="020B0604020202020204" pitchFamily="34" charset="0"/>
              </a:rPr>
              <a:t>Ja, häufig. (8 %) Ja, gelegentlich. (41,5 %)  Nein.  (50,5%)</a:t>
            </a:r>
          </a:p>
          <a:p>
            <a:endParaRPr lang="de-DE" altLang="de-DE">
              <a:latin typeface="Arial" panose="020B0604020202020204" pitchFamily="34" charset="0"/>
              <a:ea typeface="Arial Unicode MS" panose="020B0604020202020204" pitchFamily="34" charset="-128"/>
              <a:cs typeface="Arial" panose="020B0604020202020204" pitchFamily="34" charset="0"/>
            </a:endParaRPr>
          </a:p>
        </p:txBody>
      </p:sp>
      <p:sp>
        <p:nvSpPr>
          <p:cNvPr id="48132"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1900">
                <a:solidFill>
                  <a:schemeClr val="tx1"/>
                </a:solidFill>
                <a:latin typeface="Arial" panose="020B0604020202020204" pitchFamily="34" charset="0"/>
                <a:ea typeface="MS PGothic" panose="020B0600070205080204" pitchFamily="34" charset="-128"/>
              </a:defRPr>
            </a:lvl1pPr>
            <a:lvl2pPr marL="742950" indent="-285750" defTabSz="919163">
              <a:defRPr sz="1900">
                <a:solidFill>
                  <a:schemeClr val="tx1"/>
                </a:solidFill>
                <a:latin typeface="Arial" panose="020B0604020202020204" pitchFamily="34" charset="0"/>
                <a:ea typeface="MS PGothic" panose="020B0600070205080204" pitchFamily="34" charset="-128"/>
              </a:defRPr>
            </a:lvl2pPr>
            <a:lvl3pPr marL="1143000" indent="-228600" defTabSz="919163">
              <a:defRPr sz="1900">
                <a:solidFill>
                  <a:schemeClr val="tx1"/>
                </a:solidFill>
                <a:latin typeface="Arial" panose="020B0604020202020204" pitchFamily="34" charset="0"/>
                <a:ea typeface="MS PGothic" panose="020B0600070205080204" pitchFamily="34" charset="-128"/>
              </a:defRPr>
            </a:lvl3pPr>
            <a:lvl4pPr marL="1600200" indent="-228600" defTabSz="919163">
              <a:defRPr sz="1900">
                <a:solidFill>
                  <a:schemeClr val="tx1"/>
                </a:solidFill>
                <a:latin typeface="Arial" panose="020B0604020202020204" pitchFamily="34" charset="0"/>
                <a:ea typeface="MS PGothic" panose="020B0600070205080204" pitchFamily="34" charset="-128"/>
              </a:defRPr>
            </a:lvl4pPr>
            <a:lvl5pPr marL="2057400" indent="-228600" defTabSz="919163">
              <a:defRPr sz="1900">
                <a:solidFill>
                  <a:schemeClr val="tx1"/>
                </a:solidFill>
                <a:latin typeface="Arial" panose="020B0604020202020204" pitchFamily="34" charset="0"/>
                <a:ea typeface="MS PGothic" panose="020B0600070205080204" pitchFamily="34" charset="-128"/>
              </a:defRPr>
            </a:lvl5pPr>
            <a:lvl6pPr marL="25146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fld id="{A428D7F7-0DCB-4E7A-9562-419D77815D86}" type="slidenum">
              <a:rPr lang="de-DE" altLang="de-DE" sz="1000" smtClean="0">
                <a:solidFill>
                  <a:schemeClr val="tx2"/>
                </a:solidFill>
              </a:rPr>
              <a:pPr/>
              <a:t>33</a:t>
            </a:fld>
            <a:endParaRPr lang="de-DE" altLang="de-DE" sz="1000">
              <a:solidFill>
                <a:schemeClr val="tx2"/>
              </a:solidFill>
            </a:endParaRPr>
          </a:p>
        </p:txBody>
      </p:sp>
    </p:spTree>
    <p:extLst>
      <p:ext uri="{BB962C8B-B14F-4D97-AF65-F5344CB8AC3E}">
        <p14:creationId xmlns:p14="http://schemas.microsoft.com/office/powerpoint/2010/main" val="2839853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bildplatzhalter 1"/>
          <p:cNvSpPr>
            <a:spLocks noGrp="1" noRot="1" noChangeAspect="1" noChangeArrowheads="1" noTextEdit="1"/>
          </p:cNvSpPr>
          <p:nvPr>
            <p:ph type="sldImg"/>
          </p:nvPr>
        </p:nvSpPr>
        <p:spPr>
          <a:ln/>
        </p:spPr>
      </p:sp>
      <p:sp>
        <p:nvSpPr>
          <p:cNvPr id="50179"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b="0">
                <a:latin typeface="Arial" panose="020B0604020202020204" pitchFamily="34" charset="0"/>
                <a:ea typeface="Arial Unicode MS" panose="020B0604020202020204" pitchFamily="34" charset="-128"/>
                <a:cs typeface="Arial" panose="020B0604020202020204" pitchFamily="34" charset="0"/>
              </a:rPr>
              <a:t>Wäre es sinnvoll, wenn die SHK-Organisation als eine Art </a:t>
            </a:r>
            <a:r>
              <a:rPr lang="de-DE" altLang="de-DE">
                <a:latin typeface="Arial" panose="020B0604020202020204" pitchFamily="34" charset="0"/>
                <a:ea typeface="Arial Unicode MS" panose="020B0604020202020204" pitchFamily="34" charset="-128"/>
                <a:cs typeface="Arial" panose="020B0604020202020204" pitchFamily="34" charset="0"/>
              </a:rPr>
              <a:t>Branchenstandard ein Qualitätszeichen </a:t>
            </a:r>
            <a:r>
              <a:rPr lang="de-DE" altLang="de-DE" b="0">
                <a:latin typeface="Arial" panose="020B0604020202020204" pitchFamily="34" charset="0"/>
                <a:ea typeface="Arial Unicode MS" panose="020B0604020202020204" pitchFamily="34" charset="-128"/>
                <a:cs typeface="Arial" panose="020B0604020202020204" pitchFamily="34" charset="0"/>
              </a:rPr>
              <a:t>anbietet? Anhand von Kriterien prüft der Verband vorab, ob Hersteller handwerksgerechte Produkte und Leistungen anbieten. Es wird anschließend ein Qualitätszeichen vergeben. (Bitte ein Kreuz auf der Skala von 1 „sinnvoll“ bis 5 „nicht sinnvoll“)	</a:t>
            </a:r>
          </a:p>
        </p:txBody>
      </p:sp>
      <p:sp>
        <p:nvSpPr>
          <p:cNvPr id="50180"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1900">
                <a:solidFill>
                  <a:schemeClr val="tx1"/>
                </a:solidFill>
                <a:latin typeface="Arial" panose="020B0604020202020204" pitchFamily="34" charset="0"/>
                <a:ea typeface="MS PGothic" panose="020B0600070205080204" pitchFamily="34" charset="-128"/>
              </a:defRPr>
            </a:lvl1pPr>
            <a:lvl2pPr marL="742950" indent="-285750" defTabSz="919163">
              <a:defRPr sz="1900">
                <a:solidFill>
                  <a:schemeClr val="tx1"/>
                </a:solidFill>
                <a:latin typeface="Arial" panose="020B0604020202020204" pitchFamily="34" charset="0"/>
                <a:ea typeface="MS PGothic" panose="020B0600070205080204" pitchFamily="34" charset="-128"/>
              </a:defRPr>
            </a:lvl2pPr>
            <a:lvl3pPr marL="1143000" indent="-228600" defTabSz="919163">
              <a:defRPr sz="1900">
                <a:solidFill>
                  <a:schemeClr val="tx1"/>
                </a:solidFill>
                <a:latin typeface="Arial" panose="020B0604020202020204" pitchFamily="34" charset="0"/>
                <a:ea typeface="MS PGothic" panose="020B0600070205080204" pitchFamily="34" charset="-128"/>
              </a:defRPr>
            </a:lvl3pPr>
            <a:lvl4pPr marL="1600200" indent="-228600" defTabSz="919163">
              <a:defRPr sz="1900">
                <a:solidFill>
                  <a:schemeClr val="tx1"/>
                </a:solidFill>
                <a:latin typeface="Arial" panose="020B0604020202020204" pitchFamily="34" charset="0"/>
                <a:ea typeface="MS PGothic" panose="020B0600070205080204" pitchFamily="34" charset="-128"/>
              </a:defRPr>
            </a:lvl4pPr>
            <a:lvl5pPr marL="2057400" indent="-228600" defTabSz="919163">
              <a:defRPr sz="1900">
                <a:solidFill>
                  <a:schemeClr val="tx1"/>
                </a:solidFill>
                <a:latin typeface="Arial" panose="020B0604020202020204" pitchFamily="34" charset="0"/>
                <a:ea typeface="MS PGothic" panose="020B0600070205080204" pitchFamily="34" charset="-128"/>
              </a:defRPr>
            </a:lvl5pPr>
            <a:lvl6pPr marL="25146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fld id="{B2C2AEDD-847D-43F1-8072-412380891997}" type="slidenum">
              <a:rPr lang="de-DE" altLang="de-DE" sz="1000" smtClean="0">
                <a:solidFill>
                  <a:schemeClr val="tx2"/>
                </a:solidFill>
              </a:rPr>
              <a:pPr/>
              <a:t>34</a:t>
            </a:fld>
            <a:endParaRPr lang="de-DE" altLang="de-DE" sz="1000">
              <a:solidFill>
                <a:schemeClr val="tx2"/>
              </a:solidFill>
            </a:endParaRPr>
          </a:p>
        </p:txBody>
      </p:sp>
    </p:spTree>
    <p:extLst>
      <p:ext uri="{BB962C8B-B14F-4D97-AF65-F5344CB8AC3E}">
        <p14:creationId xmlns:p14="http://schemas.microsoft.com/office/powerpoint/2010/main" val="2302354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lienbildplatzhalter 1"/>
          <p:cNvSpPr>
            <a:spLocks noGrp="1" noRot="1" noChangeAspect="1" noChangeArrowheads="1" noTextEdit="1"/>
          </p:cNvSpPr>
          <p:nvPr>
            <p:ph type="sldImg"/>
          </p:nvPr>
        </p:nvSpPr>
        <p:spPr>
          <a:ln/>
        </p:spPr>
      </p:sp>
      <p:sp>
        <p:nvSpPr>
          <p:cNvPr id="52227"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b="0">
                <a:latin typeface="Arial" panose="020B0604020202020204" pitchFamily="34" charset="0"/>
                <a:ea typeface="Arial Unicode MS" panose="020B0604020202020204" pitchFamily="34" charset="-128"/>
                <a:cs typeface="Arial" panose="020B0604020202020204" pitchFamily="34" charset="0"/>
              </a:rPr>
              <a:t>Wer könnte ein </a:t>
            </a:r>
            <a:r>
              <a:rPr lang="de-DE" altLang="de-DE">
                <a:latin typeface="Arial" panose="020B0604020202020204" pitchFamily="34" charset="0"/>
                <a:ea typeface="Arial Unicode MS" panose="020B0604020202020204" pitchFamily="34" charset="-128"/>
                <a:cs typeface="Arial" panose="020B0604020202020204" pitchFamily="34" charset="0"/>
              </a:rPr>
              <a:t>seriöser Anbieter eines Qualitätszeichens </a:t>
            </a:r>
            <a:r>
              <a:rPr lang="de-DE" altLang="de-DE" b="0">
                <a:latin typeface="Arial" panose="020B0604020202020204" pitchFamily="34" charset="0"/>
                <a:ea typeface="Arial Unicode MS" panose="020B0604020202020204" pitchFamily="34" charset="-128"/>
                <a:cs typeface="Arial" panose="020B0604020202020204" pitchFamily="34" charset="0"/>
              </a:rPr>
              <a:t>für handwerksgerechte Hersteller sein?(Mehrfachnennungen möglich)	</a:t>
            </a:r>
          </a:p>
          <a:p>
            <a:r>
              <a:rPr lang="de-DE" altLang="de-DE" b="0">
                <a:latin typeface="Arial" panose="020B0604020202020204" pitchFamily="34" charset="0"/>
                <a:ea typeface="Arial Unicode MS" panose="020B0604020202020204" pitchFamily="34" charset="-128"/>
                <a:cs typeface="Arial" panose="020B0604020202020204" pitchFamily="34" charset="0"/>
              </a:rPr>
              <a:t>Auswahl zum Ankreuzen. </a:t>
            </a:r>
          </a:p>
        </p:txBody>
      </p:sp>
      <p:sp>
        <p:nvSpPr>
          <p:cNvPr id="52228"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1900">
                <a:solidFill>
                  <a:schemeClr val="tx1"/>
                </a:solidFill>
                <a:latin typeface="Arial" panose="020B0604020202020204" pitchFamily="34" charset="0"/>
                <a:ea typeface="MS PGothic" panose="020B0600070205080204" pitchFamily="34" charset="-128"/>
              </a:defRPr>
            </a:lvl1pPr>
            <a:lvl2pPr marL="742950" indent="-285750" defTabSz="919163">
              <a:defRPr sz="1900">
                <a:solidFill>
                  <a:schemeClr val="tx1"/>
                </a:solidFill>
                <a:latin typeface="Arial" panose="020B0604020202020204" pitchFamily="34" charset="0"/>
                <a:ea typeface="MS PGothic" panose="020B0600070205080204" pitchFamily="34" charset="-128"/>
              </a:defRPr>
            </a:lvl2pPr>
            <a:lvl3pPr marL="1143000" indent="-228600" defTabSz="919163">
              <a:defRPr sz="1900">
                <a:solidFill>
                  <a:schemeClr val="tx1"/>
                </a:solidFill>
                <a:latin typeface="Arial" panose="020B0604020202020204" pitchFamily="34" charset="0"/>
                <a:ea typeface="MS PGothic" panose="020B0600070205080204" pitchFamily="34" charset="-128"/>
              </a:defRPr>
            </a:lvl3pPr>
            <a:lvl4pPr marL="1600200" indent="-228600" defTabSz="919163">
              <a:defRPr sz="1900">
                <a:solidFill>
                  <a:schemeClr val="tx1"/>
                </a:solidFill>
                <a:latin typeface="Arial" panose="020B0604020202020204" pitchFamily="34" charset="0"/>
                <a:ea typeface="MS PGothic" panose="020B0600070205080204" pitchFamily="34" charset="-128"/>
              </a:defRPr>
            </a:lvl4pPr>
            <a:lvl5pPr marL="2057400" indent="-228600" defTabSz="919163">
              <a:defRPr sz="1900">
                <a:solidFill>
                  <a:schemeClr val="tx1"/>
                </a:solidFill>
                <a:latin typeface="Arial" panose="020B0604020202020204" pitchFamily="34" charset="0"/>
                <a:ea typeface="MS PGothic" panose="020B0600070205080204" pitchFamily="34" charset="-128"/>
              </a:defRPr>
            </a:lvl5pPr>
            <a:lvl6pPr marL="25146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fld id="{1BD6736C-4BFA-41C0-9356-0FF37C4CBF28}" type="slidenum">
              <a:rPr lang="de-DE" altLang="de-DE" sz="1000" smtClean="0">
                <a:solidFill>
                  <a:schemeClr val="tx2"/>
                </a:solidFill>
              </a:rPr>
              <a:pPr/>
              <a:t>35</a:t>
            </a:fld>
            <a:endParaRPr lang="de-DE" altLang="de-DE" sz="1000">
              <a:solidFill>
                <a:schemeClr val="tx2"/>
              </a:solidFill>
            </a:endParaRPr>
          </a:p>
        </p:txBody>
      </p:sp>
    </p:spTree>
    <p:extLst>
      <p:ext uri="{BB962C8B-B14F-4D97-AF65-F5344CB8AC3E}">
        <p14:creationId xmlns:p14="http://schemas.microsoft.com/office/powerpoint/2010/main" val="2840907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lienbildplatzhalter 1"/>
          <p:cNvSpPr>
            <a:spLocks noGrp="1" noRot="1" noChangeAspect="1" noChangeArrowheads="1" noTextEdit="1"/>
          </p:cNvSpPr>
          <p:nvPr>
            <p:ph type="sldImg"/>
          </p:nvPr>
        </p:nvSpPr>
        <p:spPr>
          <a:ln/>
        </p:spPr>
      </p:sp>
      <p:sp>
        <p:nvSpPr>
          <p:cNvPr id="3" name="Notizenplatzhalter 2"/>
          <p:cNvSpPr>
            <a:spLocks noGrp="1"/>
          </p:cNvSpPr>
          <p:nvPr>
            <p:ph type="body" idx="1"/>
          </p:nvPr>
        </p:nvSpPr>
        <p:spPr/>
        <p:txBody>
          <a:bodyPr/>
          <a:lstStyle/>
          <a:p>
            <a:pPr>
              <a:defRPr/>
            </a:pPr>
            <a:r>
              <a:rPr lang="de-DE" dirty="0"/>
              <a:t>VUKA-Welt:</a:t>
            </a:r>
          </a:p>
          <a:p>
            <a:pPr marL="171450" indent="-171450">
              <a:buFont typeface="Arial"/>
              <a:buChar char="•"/>
              <a:defRPr/>
            </a:pPr>
            <a:r>
              <a:rPr lang="de-DE" dirty="0"/>
              <a:t>Orientierung ist wichtig</a:t>
            </a:r>
          </a:p>
          <a:p>
            <a:pPr marL="171450" indent="-171450">
              <a:buFont typeface="Arial"/>
              <a:buChar char="•"/>
              <a:defRPr/>
            </a:pPr>
            <a:r>
              <a:rPr lang="de-DE" dirty="0"/>
              <a:t>Werte sind wichtig</a:t>
            </a:r>
          </a:p>
        </p:txBody>
      </p:sp>
      <p:sp>
        <p:nvSpPr>
          <p:cNvPr id="8196"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1900">
                <a:solidFill>
                  <a:schemeClr val="tx1"/>
                </a:solidFill>
                <a:latin typeface="Arial" panose="020B0604020202020204" pitchFamily="34" charset="0"/>
                <a:ea typeface="MS PGothic" panose="020B0600070205080204" pitchFamily="34" charset="-128"/>
              </a:defRPr>
            </a:lvl1pPr>
            <a:lvl2pPr marL="742950" indent="-285750" defTabSz="919163">
              <a:defRPr sz="1900">
                <a:solidFill>
                  <a:schemeClr val="tx1"/>
                </a:solidFill>
                <a:latin typeface="Arial" panose="020B0604020202020204" pitchFamily="34" charset="0"/>
                <a:ea typeface="MS PGothic" panose="020B0600070205080204" pitchFamily="34" charset="-128"/>
              </a:defRPr>
            </a:lvl2pPr>
            <a:lvl3pPr marL="1143000" indent="-228600" defTabSz="919163">
              <a:defRPr sz="1900">
                <a:solidFill>
                  <a:schemeClr val="tx1"/>
                </a:solidFill>
                <a:latin typeface="Arial" panose="020B0604020202020204" pitchFamily="34" charset="0"/>
                <a:ea typeface="MS PGothic" panose="020B0600070205080204" pitchFamily="34" charset="-128"/>
              </a:defRPr>
            </a:lvl3pPr>
            <a:lvl4pPr marL="1600200" indent="-228600" defTabSz="919163">
              <a:defRPr sz="1900">
                <a:solidFill>
                  <a:schemeClr val="tx1"/>
                </a:solidFill>
                <a:latin typeface="Arial" panose="020B0604020202020204" pitchFamily="34" charset="0"/>
                <a:ea typeface="MS PGothic" panose="020B0600070205080204" pitchFamily="34" charset="-128"/>
              </a:defRPr>
            </a:lvl4pPr>
            <a:lvl5pPr marL="2057400" indent="-228600" defTabSz="919163">
              <a:defRPr sz="1900">
                <a:solidFill>
                  <a:schemeClr val="tx1"/>
                </a:solidFill>
                <a:latin typeface="Arial" panose="020B0604020202020204" pitchFamily="34" charset="0"/>
                <a:ea typeface="MS PGothic" panose="020B0600070205080204" pitchFamily="34" charset="-128"/>
              </a:defRPr>
            </a:lvl5pPr>
            <a:lvl6pPr marL="25146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fld id="{D233CACF-B171-4E83-9750-9BF45455E655}" type="slidenum">
              <a:rPr lang="de-DE" altLang="de-DE" sz="1000" smtClean="0">
                <a:solidFill>
                  <a:srgbClr val="1F497D"/>
                </a:solidFill>
              </a:rPr>
              <a:pPr/>
              <a:t>4</a:t>
            </a:fld>
            <a:endParaRPr lang="de-DE" altLang="de-DE" sz="1000">
              <a:solidFill>
                <a:srgbClr val="1F497D"/>
              </a:solidFill>
            </a:endParaRPr>
          </a:p>
        </p:txBody>
      </p:sp>
    </p:spTree>
    <p:extLst>
      <p:ext uri="{BB962C8B-B14F-4D97-AF65-F5344CB8AC3E}">
        <p14:creationId xmlns:p14="http://schemas.microsoft.com/office/powerpoint/2010/main" val="1521961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lienbildplatzhalter 1"/>
          <p:cNvSpPr>
            <a:spLocks noGrp="1" noRot="1" noChangeAspect="1" noChangeArrowheads="1" noTextEdit="1"/>
          </p:cNvSpPr>
          <p:nvPr>
            <p:ph type="sldImg"/>
          </p:nvPr>
        </p:nvSpPr>
        <p:spPr>
          <a:ln/>
        </p:spPr>
      </p:sp>
      <p:sp>
        <p:nvSpPr>
          <p:cNvPr id="3" name="Notizenplatzhalter 2"/>
          <p:cNvSpPr>
            <a:spLocks noGrp="1"/>
          </p:cNvSpPr>
          <p:nvPr>
            <p:ph type="body" idx="1"/>
          </p:nvPr>
        </p:nvSpPr>
        <p:spPr/>
        <p:txBody>
          <a:bodyPr/>
          <a:lstStyle/>
          <a:p>
            <a:pPr>
              <a:defRPr/>
            </a:pPr>
            <a:r>
              <a:rPr lang="de-DE" dirty="0"/>
              <a:t>VUKA-Welt:</a:t>
            </a:r>
          </a:p>
          <a:p>
            <a:pPr marL="171450" indent="-171450">
              <a:buFont typeface="Arial"/>
              <a:buChar char="•"/>
              <a:defRPr/>
            </a:pPr>
            <a:r>
              <a:rPr lang="de-DE" dirty="0"/>
              <a:t>Orientierung ist wichtig</a:t>
            </a:r>
          </a:p>
          <a:p>
            <a:pPr marL="171450" indent="-171450">
              <a:buFont typeface="Arial"/>
              <a:buChar char="•"/>
              <a:defRPr/>
            </a:pPr>
            <a:r>
              <a:rPr lang="de-DE" dirty="0"/>
              <a:t>Werte sind wichtig</a:t>
            </a:r>
          </a:p>
        </p:txBody>
      </p:sp>
      <p:sp>
        <p:nvSpPr>
          <p:cNvPr id="11268"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1900">
                <a:solidFill>
                  <a:schemeClr val="tx1"/>
                </a:solidFill>
                <a:latin typeface="Arial" panose="020B0604020202020204" pitchFamily="34" charset="0"/>
                <a:ea typeface="MS PGothic" panose="020B0600070205080204" pitchFamily="34" charset="-128"/>
              </a:defRPr>
            </a:lvl1pPr>
            <a:lvl2pPr marL="742950" indent="-285750" defTabSz="919163">
              <a:defRPr sz="1900">
                <a:solidFill>
                  <a:schemeClr val="tx1"/>
                </a:solidFill>
                <a:latin typeface="Arial" panose="020B0604020202020204" pitchFamily="34" charset="0"/>
                <a:ea typeface="MS PGothic" panose="020B0600070205080204" pitchFamily="34" charset="-128"/>
              </a:defRPr>
            </a:lvl2pPr>
            <a:lvl3pPr marL="1143000" indent="-228600" defTabSz="919163">
              <a:defRPr sz="1900">
                <a:solidFill>
                  <a:schemeClr val="tx1"/>
                </a:solidFill>
                <a:latin typeface="Arial" panose="020B0604020202020204" pitchFamily="34" charset="0"/>
                <a:ea typeface="MS PGothic" panose="020B0600070205080204" pitchFamily="34" charset="-128"/>
              </a:defRPr>
            </a:lvl3pPr>
            <a:lvl4pPr marL="1600200" indent="-228600" defTabSz="919163">
              <a:defRPr sz="1900">
                <a:solidFill>
                  <a:schemeClr val="tx1"/>
                </a:solidFill>
                <a:latin typeface="Arial" panose="020B0604020202020204" pitchFamily="34" charset="0"/>
                <a:ea typeface="MS PGothic" panose="020B0600070205080204" pitchFamily="34" charset="-128"/>
              </a:defRPr>
            </a:lvl4pPr>
            <a:lvl5pPr marL="2057400" indent="-228600" defTabSz="919163">
              <a:defRPr sz="1900">
                <a:solidFill>
                  <a:schemeClr val="tx1"/>
                </a:solidFill>
                <a:latin typeface="Arial" panose="020B0604020202020204" pitchFamily="34" charset="0"/>
                <a:ea typeface="MS PGothic" panose="020B0600070205080204" pitchFamily="34" charset="-128"/>
              </a:defRPr>
            </a:lvl5pPr>
            <a:lvl6pPr marL="25146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fld id="{36E1B56E-438F-45B4-AF40-2A6842E0BA72}" type="slidenum">
              <a:rPr lang="de-DE" altLang="de-DE" sz="1000" smtClean="0">
                <a:solidFill>
                  <a:srgbClr val="1F497D"/>
                </a:solidFill>
              </a:rPr>
              <a:pPr/>
              <a:t>6</a:t>
            </a:fld>
            <a:endParaRPr lang="de-DE" altLang="de-DE" sz="1000">
              <a:solidFill>
                <a:srgbClr val="1F497D"/>
              </a:solidFill>
            </a:endParaRPr>
          </a:p>
        </p:txBody>
      </p:sp>
    </p:spTree>
    <p:extLst>
      <p:ext uri="{BB962C8B-B14F-4D97-AF65-F5344CB8AC3E}">
        <p14:creationId xmlns:p14="http://schemas.microsoft.com/office/powerpoint/2010/main" val="3779949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ChangeArrowheads="1" noTextEdit="1"/>
          </p:cNvSpPr>
          <p:nvPr>
            <p:ph type="sldImg"/>
          </p:nvPr>
        </p:nvSpPr>
        <p:spPr>
          <a:ln/>
        </p:spPr>
      </p:sp>
      <p:sp>
        <p:nvSpPr>
          <p:cNvPr id="3" name="Notizenplatzhalter 2"/>
          <p:cNvSpPr>
            <a:spLocks noGrp="1"/>
          </p:cNvSpPr>
          <p:nvPr>
            <p:ph type="body" idx="1"/>
          </p:nvPr>
        </p:nvSpPr>
        <p:spPr/>
        <p:txBody>
          <a:bodyPr/>
          <a:lstStyle/>
          <a:p>
            <a:pPr>
              <a:defRPr/>
            </a:pPr>
            <a:r>
              <a:rPr lang="de-DE" dirty="0"/>
              <a:t>VUKA-Welt:</a:t>
            </a:r>
          </a:p>
          <a:p>
            <a:pPr marL="171450" indent="-171450">
              <a:buFont typeface="Arial"/>
              <a:buChar char="•"/>
              <a:defRPr/>
            </a:pPr>
            <a:r>
              <a:rPr lang="de-DE" dirty="0"/>
              <a:t>Orientierung ist wichtig</a:t>
            </a:r>
          </a:p>
          <a:p>
            <a:pPr marL="171450" indent="-171450">
              <a:buFont typeface="Arial"/>
              <a:buChar char="•"/>
              <a:defRPr/>
            </a:pPr>
            <a:r>
              <a:rPr lang="de-DE" dirty="0"/>
              <a:t>Werte sind wichtig</a:t>
            </a:r>
          </a:p>
        </p:txBody>
      </p:sp>
      <p:sp>
        <p:nvSpPr>
          <p:cNvPr id="13316"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1900">
                <a:solidFill>
                  <a:schemeClr val="tx1"/>
                </a:solidFill>
                <a:latin typeface="Arial" panose="020B0604020202020204" pitchFamily="34" charset="0"/>
                <a:ea typeface="MS PGothic" panose="020B0600070205080204" pitchFamily="34" charset="-128"/>
              </a:defRPr>
            </a:lvl1pPr>
            <a:lvl2pPr marL="742950" indent="-285750" defTabSz="919163">
              <a:defRPr sz="1900">
                <a:solidFill>
                  <a:schemeClr val="tx1"/>
                </a:solidFill>
                <a:latin typeface="Arial" panose="020B0604020202020204" pitchFamily="34" charset="0"/>
                <a:ea typeface="MS PGothic" panose="020B0600070205080204" pitchFamily="34" charset="-128"/>
              </a:defRPr>
            </a:lvl2pPr>
            <a:lvl3pPr marL="1143000" indent="-228600" defTabSz="919163">
              <a:defRPr sz="1900">
                <a:solidFill>
                  <a:schemeClr val="tx1"/>
                </a:solidFill>
                <a:latin typeface="Arial" panose="020B0604020202020204" pitchFamily="34" charset="0"/>
                <a:ea typeface="MS PGothic" panose="020B0600070205080204" pitchFamily="34" charset="-128"/>
              </a:defRPr>
            </a:lvl3pPr>
            <a:lvl4pPr marL="1600200" indent="-228600" defTabSz="919163">
              <a:defRPr sz="1900">
                <a:solidFill>
                  <a:schemeClr val="tx1"/>
                </a:solidFill>
                <a:latin typeface="Arial" panose="020B0604020202020204" pitchFamily="34" charset="0"/>
                <a:ea typeface="MS PGothic" panose="020B0600070205080204" pitchFamily="34" charset="-128"/>
              </a:defRPr>
            </a:lvl4pPr>
            <a:lvl5pPr marL="2057400" indent="-228600" defTabSz="919163">
              <a:defRPr sz="1900">
                <a:solidFill>
                  <a:schemeClr val="tx1"/>
                </a:solidFill>
                <a:latin typeface="Arial" panose="020B0604020202020204" pitchFamily="34" charset="0"/>
                <a:ea typeface="MS PGothic" panose="020B0600070205080204" pitchFamily="34" charset="-128"/>
              </a:defRPr>
            </a:lvl5pPr>
            <a:lvl6pPr marL="25146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fld id="{758C2D5D-3F64-4AF5-A396-25572DD68071}" type="slidenum">
              <a:rPr lang="de-DE" altLang="de-DE" sz="1000" smtClean="0">
                <a:solidFill>
                  <a:srgbClr val="1F497D"/>
                </a:solidFill>
              </a:rPr>
              <a:pPr/>
              <a:t>7</a:t>
            </a:fld>
            <a:endParaRPr lang="de-DE" altLang="de-DE" sz="1000">
              <a:solidFill>
                <a:srgbClr val="1F497D"/>
              </a:solidFill>
            </a:endParaRPr>
          </a:p>
        </p:txBody>
      </p:sp>
    </p:spTree>
    <p:extLst>
      <p:ext uri="{BB962C8B-B14F-4D97-AF65-F5344CB8AC3E}">
        <p14:creationId xmlns:p14="http://schemas.microsoft.com/office/powerpoint/2010/main" val="2276593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p:cNvSpPr>
            <a:spLocks noGrp="1" noRot="1" noChangeAspect="1" noChangeArrowheads="1" noTextEdit="1"/>
          </p:cNvSpPr>
          <p:nvPr>
            <p:ph type="sldImg"/>
          </p:nvPr>
        </p:nvSpPr>
        <p:spPr>
          <a:ln/>
        </p:spPr>
      </p:sp>
      <p:sp>
        <p:nvSpPr>
          <p:cNvPr id="16387"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a typeface="Arial Unicode MS" panose="020B0604020202020204" pitchFamily="34" charset="-128"/>
              <a:cs typeface="Arial" panose="020B0604020202020204" pitchFamily="34" charset="0"/>
            </a:endParaRPr>
          </a:p>
        </p:txBody>
      </p:sp>
      <p:sp>
        <p:nvSpPr>
          <p:cNvPr id="16388"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1900">
                <a:solidFill>
                  <a:schemeClr val="tx1"/>
                </a:solidFill>
                <a:latin typeface="Arial" panose="020B0604020202020204" pitchFamily="34" charset="0"/>
                <a:ea typeface="MS PGothic" panose="020B0600070205080204" pitchFamily="34" charset="-128"/>
              </a:defRPr>
            </a:lvl1pPr>
            <a:lvl2pPr marL="742950" indent="-285750" defTabSz="919163">
              <a:defRPr sz="1900">
                <a:solidFill>
                  <a:schemeClr val="tx1"/>
                </a:solidFill>
                <a:latin typeface="Arial" panose="020B0604020202020204" pitchFamily="34" charset="0"/>
                <a:ea typeface="MS PGothic" panose="020B0600070205080204" pitchFamily="34" charset="-128"/>
              </a:defRPr>
            </a:lvl2pPr>
            <a:lvl3pPr marL="1143000" indent="-228600" defTabSz="919163">
              <a:defRPr sz="1900">
                <a:solidFill>
                  <a:schemeClr val="tx1"/>
                </a:solidFill>
                <a:latin typeface="Arial" panose="020B0604020202020204" pitchFamily="34" charset="0"/>
                <a:ea typeface="MS PGothic" panose="020B0600070205080204" pitchFamily="34" charset="-128"/>
              </a:defRPr>
            </a:lvl3pPr>
            <a:lvl4pPr marL="1600200" indent="-228600" defTabSz="919163">
              <a:defRPr sz="1900">
                <a:solidFill>
                  <a:schemeClr val="tx1"/>
                </a:solidFill>
                <a:latin typeface="Arial" panose="020B0604020202020204" pitchFamily="34" charset="0"/>
                <a:ea typeface="MS PGothic" panose="020B0600070205080204" pitchFamily="34" charset="-128"/>
              </a:defRPr>
            </a:lvl4pPr>
            <a:lvl5pPr marL="2057400" indent="-228600" defTabSz="919163">
              <a:defRPr sz="1900">
                <a:solidFill>
                  <a:schemeClr val="tx1"/>
                </a:solidFill>
                <a:latin typeface="Arial" panose="020B0604020202020204" pitchFamily="34" charset="0"/>
                <a:ea typeface="MS PGothic" panose="020B0600070205080204" pitchFamily="34" charset="-128"/>
              </a:defRPr>
            </a:lvl5pPr>
            <a:lvl6pPr marL="25146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fld id="{826A9105-C44F-40A4-9C4A-21BB82B8D415}" type="slidenum">
              <a:rPr lang="de-DE" altLang="de-DE" sz="1000" smtClean="0">
                <a:solidFill>
                  <a:srgbClr val="1F497D"/>
                </a:solidFill>
              </a:rPr>
              <a:pPr/>
              <a:t>9</a:t>
            </a:fld>
            <a:endParaRPr lang="de-DE" altLang="de-DE" sz="1000">
              <a:solidFill>
                <a:srgbClr val="1F497D"/>
              </a:solidFill>
            </a:endParaRPr>
          </a:p>
        </p:txBody>
      </p:sp>
    </p:spTree>
    <p:extLst>
      <p:ext uri="{BB962C8B-B14F-4D97-AF65-F5344CB8AC3E}">
        <p14:creationId xmlns:p14="http://schemas.microsoft.com/office/powerpoint/2010/main" val="66048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lienbildplatzhalter 1"/>
          <p:cNvSpPr>
            <a:spLocks noGrp="1" noRot="1" noChangeAspect="1" noChangeArrowheads="1" noTextEdit="1"/>
          </p:cNvSpPr>
          <p:nvPr>
            <p:ph type="sldImg"/>
          </p:nvPr>
        </p:nvSpPr>
        <p:spPr>
          <a:ln/>
        </p:spPr>
      </p:sp>
      <p:sp>
        <p:nvSpPr>
          <p:cNvPr id="3" name="Notizenplatzhalter 2"/>
          <p:cNvSpPr>
            <a:spLocks noGrp="1"/>
          </p:cNvSpPr>
          <p:nvPr>
            <p:ph type="body" idx="1"/>
          </p:nvPr>
        </p:nvSpPr>
        <p:spPr/>
        <p:txBody>
          <a:bodyPr/>
          <a:lstStyle/>
          <a:p>
            <a:pPr>
              <a:defRPr/>
            </a:pPr>
            <a:r>
              <a:rPr lang="de-DE" dirty="0"/>
              <a:t>VUKA-Welt:</a:t>
            </a:r>
          </a:p>
          <a:p>
            <a:pPr marL="171450" indent="-171450">
              <a:buFont typeface="Arial"/>
              <a:buChar char="•"/>
              <a:defRPr/>
            </a:pPr>
            <a:r>
              <a:rPr lang="de-DE" dirty="0"/>
              <a:t>Orientierung ist wichtig</a:t>
            </a:r>
          </a:p>
          <a:p>
            <a:pPr marL="171450" indent="-171450">
              <a:buFont typeface="Arial"/>
              <a:buChar char="•"/>
              <a:defRPr/>
            </a:pPr>
            <a:r>
              <a:rPr lang="de-DE" dirty="0"/>
              <a:t>Werte sind wichtig</a:t>
            </a:r>
          </a:p>
        </p:txBody>
      </p:sp>
      <p:sp>
        <p:nvSpPr>
          <p:cNvPr id="18436"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1900">
                <a:solidFill>
                  <a:schemeClr val="tx1"/>
                </a:solidFill>
                <a:latin typeface="Arial" panose="020B0604020202020204" pitchFamily="34" charset="0"/>
                <a:ea typeface="MS PGothic" panose="020B0600070205080204" pitchFamily="34" charset="-128"/>
              </a:defRPr>
            </a:lvl1pPr>
            <a:lvl2pPr marL="742950" indent="-285750" defTabSz="919163">
              <a:defRPr sz="1900">
                <a:solidFill>
                  <a:schemeClr val="tx1"/>
                </a:solidFill>
                <a:latin typeface="Arial" panose="020B0604020202020204" pitchFamily="34" charset="0"/>
                <a:ea typeface="MS PGothic" panose="020B0600070205080204" pitchFamily="34" charset="-128"/>
              </a:defRPr>
            </a:lvl2pPr>
            <a:lvl3pPr marL="1143000" indent="-228600" defTabSz="919163">
              <a:defRPr sz="1900">
                <a:solidFill>
                  <a:schemeClr val="tx1"/>
                </a:solidFill>
                <a:latin typeface="Arial" panose="020B0604020202020204" pitchFamily="34" charset="0"/>
                <a:ea typeface="MS PGothic" panose="020B0600070205080204" pitchFamily="34" charset="-128"/>
              </a:defRPr>
            </a:lvl3pPr>
            <a:lvl4pPr marL="1600200" indent="-228600" defTabSz="919163">
              <a:defRPr sz="1900">
                <a:solidFill>
                  <a:schemeClr val="tx1"/>
                </a:solidFill>
                <a:latin typeface="Arial" panose="020B0604020202020204" pitchFamily="34" charset="0"/>
                <a:ea typeface="MS PGothic" panose="020B0600070205080204" pitchFamily="34" charset="-128"/>
              </a:defRPr>
            </a:lvl4pPr>
            <a:lvl5pPr marL="2057400" indent="-228600" defTabSz="919163">
              <a:defRPr sz="1900">
                <a:solidFill>
                  <a:schemeClr val="tx1"/>
                </a:solidFill>
                <a:latin typeface="Arial" panose="020B0604020202020204" pitchFamily="34" charset="0"/>
                <a:ea typeface="MS PGothic" panose="020B0600070205080204" pitchFamily="34" charset="-128"/>
              </a:defRPr>
            </a:lvl5pPr>
            <a:lvl6pPr marL="25146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fld id="{36AD190A-A2CC-485E-AD4A-9AB09FFF3A80}" type="slidenum">
              <a:rPr lang="de-DE" altLang="de-DE" sz="1000" smtClean="0">
                <a:solidFill>
                  <a:srgbClr val="1F497D"/>
                </a:solidFill>
              </a:rPr>
              <a:pPr/>
              <a:t>10</a:t>
            </a:fld>
            <a:endParaRPr lang="de-DE" altLang="de-DE" sz="1000">
              <a:solidFill>
                <a:srgbClr val="1F497D"/>
              </a:solidFill>
            </a:endParaRPr>
          </a:p>
        </p:txBody>
      </p:sp>
    </p:spTree>
    <p:extLst>
      <p:ext uri="{BB962C8B-B14F-4D97-AF65-F5344CB8AC3E}">
        <p14:creationId xmlns:p14="http://schemas.microsoft.com/office/powerpoint/2010/main" val="4047908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bildplatzhalter 1"/>
          <p:cNvSpPr>
            <a:spLocks noGrp="1" noRot="1" noChangeAspect="1" noChangeArrowheads="1" noTextEdit="1"/>
          </p:cNvSpPr>
          <p:nvPr>
            <p:ph type="sldImg"/>
          </p:nvPr>
        </p:nvSpPr>
        <p:spPr>
          <a:ln/>
        </p:spPr>
      </p:sp>
      <p:sp>
        <p:nvSpPr>
          <p:cNvPr id="3" name="Notizenplatzhalter 2"/>
          <p:cNvSpPr>
            <a:spLocks noGrp="1"/>
          </p:cNvSpPr>
          <p:nvPr>
            <p:ph type="body" idx="1"/>
          </p:nvPr>
        </p:nvSpPr>
        <p:spPr/>
        <p:txBody>
          <a:bodyPr/>
          <a:lstStyle/>
          <a:p>
            <a:pPr>
              <a:defRPr/>
            </a:pPr>
            <a:r>
              <a:rPr lang="de-DE" dirty="0"/>
              <a:t>VUKA-Welt:</a:t>
            </a:r>
          </a:p>
          <a:p>
            <a:pPr marL="171450" indent="-171450">
              <a:buFont typeface="Arial"/>
              <a:buChar char="•"/>
              <a:defRPr/>
            </a:pPr>
            <a:r>
              <a:rPr lang="de-DE" dirty="0"/>
              <a:t>Orientierung ist wichtig</a:t>
            </a:r>
          </a:p>
          <a:p>
            <a:pPr marL="171450" indent="-171450">
              <a:buFont typeface="Arial"/>
              <a:buChar char="•"/>
              <a:defRPr/>
            </a:pPr>
            <a:r>
              <a:rPr lang="de-DE" dirty="0"/>
              <a:t>Werte sind wichtig</a:t>
            </a:r>
          </a:p>
        </p:txBody>
      </p:sp>
      <p:sp>
        <p:nvSpPr>
          <p:cNvPr id="21508"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1900">
                <a:solidFill>
                  <a:schemeClr val="tx1"/>
                </a:solidFill>
                <a:latin typeface="Arial" panose="020B0604020202020204" pitchFamily="34" charset="0"/>
                <a:ea typeface="MS PGothic" panose="020B0600070205080204" pitchFamily="34" charset="-128"/>
              </a:defRPr>
            </a:lvl1pPr>
            <a:lvl2pPr marL="742950" indent="-285750" defTabSz="919163">
              <a:defRPr sz="1900">
                <a:solidFill>
                  <a:schemeClr val="tx1"/>
                </a:solidFill>
                <a:latin typeface="Arial" panose="020B0604020202020204" pitchFamily="34" charset="0"/>
                <a:ea typeface="MS PGothic" panose="020B0600070205080204" pitchFamily="34" charset="-128"/>
              </a:defRPr>
            </a:lvl2pPr>
            <a:lvl3pPr marL="1143000" indent="-228600" defTabSz="919163">
              <a:defRPr sz="1900">
                <a:solidFill>
                  <a:schemeClr val="tx1"/>
                </a:solidFill>
                <a:latin typeface="Arial" panose="020B0604020202020204" pitchFamily="34" charset="0"/>
                <a:ea typeface="MS PGothic" panose="020B0600070205080204" pitchFamily="34" charset="-128"/>
              </a:defRPr>
            </a:lvl3pPr>
            <a:lvl4pPr marL="1600200" indent="-228600" defTabSz="919163">
              <a:defRPr sz="1900">
                <a:solidFill>
                  <a:schemeClr val="tx1"/>
                </a:solidFill>
                <a:latin typeface="Arial" panose="020B0604020202020204" pitchFamily="34" charset="0"/>
                <a:ea typeface="MS PGothic" panose="020B0600070205080204" pitchFamily="34" charset="-128"/>
              </a:defRPr>
            </a:lvl4pPr>
            <a:lvl5pPr marL="2057400" indent="-228600" defTabSz="919163">
              <a:defRPr sz="1900">
                <a:solidFill>
                  <a:schemeClr val="tx1"/>
                </a:solidFill>
                <a:latin typeface="Arial" panose="020B0604020202020204" pitchFamily="34" charset="0"/>
                <a:ea typeface="MS PGothic" panose="020B0600070205080204" pitchFamily="34" charset="-128"/>
              </a:defRPr>
            </a:lvl5pPr>
            <a:lvl6pPr marL="25146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fld id="{7DC76B72-36F9-41E9-9BEC-CAA24E0A2B05}" type="slidenum">
              <a:rPr lang="de-DE" altLang="de-DE" sz="1000" smtClean="0">
                <a:solidFill>
                  <a:srgbClr val="1F497D"/>
                </a:solidFill>
              </a:rPr>
              <a:pPr/>
              <a:t>12</a:t>
            </a:fld>
            <a:endParaRPr lang="de-DE" altLang="de-DE" sz="1000">
              <a:solidFill>
                <a:srgbClr val="1F497D"/>
              </a:solidFill>
            </a:endParaRPr>
          </a:p>
        </p:txBody>
      </p:sp>
    </p:spTree>
    <p:extLst>
      <p:ext uri="{BB962C8B-B14F-4D97-AF65-F5344CB8AC3E}">
        <p14:creationId xmlns:p14="http://schemas.microsoft.com/office/powerpoint/2010/main" val="3617767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p:cNvSpPr>
            <a:spLocks noGrp="1" noRot="1" noChangeAspect="1" noChangeArrowheads="1" noTextEdit="1"/>
          </p:cNvSpPr>
          <p:nvPr>
            <p:ph type="sldImg"/>
          </p:nvPr>
        </p:nvSpPr>
        <p:spPr>
          <a:ln/>
        </p:spPr>
      </p:sp>
      <p:sp>
        <p:nvSpPr>
          <p:cNvPr id="35843"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Arial" panose="020B0604020202020204" pitchFamily="34" charset="0"/>
                <a:ea typeface="Arial Unicode MS" panose="020B0604020202020204" pitchFamily="34" charset="-128"/>
                <a:cs typeface="Arial" panose="020B0604020202020204" pitchFamily="34" charset="0"/>
              </a:rPr>
              <a:t>Tipps zum Zeichnen:</a:t>
            </a:r>
          </a:p>
          <a:p>
            <a:r>
              <a:rPr lang="de-DE" altLang="de-DE" b="0">
                <a:latin typeface="Arial" panose="020B0604020202020204" pitchFamily="34" charset="0"/>
                <a:ea typeface="Arial Unicode MS" panose="020B0604020202020204" pitchFamily="34" charset="-128"/>
                <a:cs typeface="Arial" panose="020B0604020202020204" pitchFamily="34" charset="0"/>
              </a:rPr>
              <a:t>Dieser Folie liegt das Layout einer leeren Folie („Nur Titel“) zugrunde.</a:t>
            </a:r>
          </a:p>
          <a:p>
            <a:r>
              <a:rPr lang="de-DE" altLang="de-DE" b="0">
                <a:latin typeface="Arial" panose="020B0604020202020204" pitchFamily="34" charset="0"/>
                <a:ea typeface="Arial Unicode MS" panose="020B0604020202020204" pitchFamily="34" charset="-128"/>
                <a:cs typeface="Arial" panose="020B0604020202020204" pitchFamily="34" charset="0"/>
              </a:rPr>
              <a:t>Zeichnen Sie ein Element (Autoformen). Dieses können Sie kopieren, indem Sie beim Verschieben mit der Maus die STRG-Taste drücken. Um das Objekt zu auf einer Höhe verschieben, halten Sie die Umschalttaste gedrückt. Kombinieren Sie die beiden Tasten um ein Objekt senkrecht oder waagrecht zu kopieren.</a:t>
            </a:r>
          </a:p>
          <a:p>
            <a:r>
              <a:rPr lang="de-DE" altLang="de-DE" b="0">
                <a:latin typeface="Arial" panose="020B0604020202020204" pitchFamily="34" charset="0"/>
                <a:ea typeface="Arial Unicode MS" panose="020B0604020202020204" pitchFamily="34" charset="-128"/>
                <a:cs typeface="Arial" panose="020B0604020202020204" pitchFamily="34" charset="0"/>
              </a:rPr>
              <a:t>Auch die Linien finden Sie bei den Autoformen unter dem Reiter „Start“.</a:t>
            </a:r>
          </a:p>
        </p:txBody>
      </p:sp>
      <p:sp>
        <p:nvSpPr>
          <p:cNvPr id="35844"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1900">
                <a:solidFill>
                  <a:schemeClr val="tx1"/>
                </a:solidFill>
                <a:latin typeface="Arial" panose="020B0604020202020204" pitchFamily="34" charset="0"/>
                <a:ea typeface="MS PGothic" panose="020B0600070205080204" pitchFamily="34" charset="-128"/>
              </a:defRPr>
            </a:lvl1pPr>
            <a:lvl2pPr marL="742950" indent="-285750" defTabSz="919163">
              <a:defRPr sz="1900">
                <a:solidFill>
                  <a:schemeClr val="tx1"/>
                </a:solidFill>
                <a:latin typeface="Arial" panose="020B0604020202020204" pitchFamily="34" charset="0"/>
                <a:ea typeface="MS PGothic" panose="020B0600070205080204" pitchFamily="34" charset="-128"/>
              </a:defRPr>
            </a:lvl2pPr>
            <a:lvl3pPr marL="1143000" indent="-228600" defTabSz="919163">
              <a:defRPr sz="1900">
                <a:solidFill>
                  <a:schemeClr val="tx1"/>
                </a:solidFill>
                <a:latin typeface="Arial" panose="020B0604020202020204" pitchFamily="34" charset="0"/>
                <a:ea typeface="MS PGothic" panose="020B0600070205080204" pitchFamily="34" charset="-128"/>
              </a:defRPr>
            </a:lvl3pPr>
            <a:lvl4pPr marL="1600200" indent="-228600" defTabSz="919163">
              <a:defRPr sz="1900">
                <a:solidFill>
                  <a:schemeClr val="tx1"/>
                </a:solidFill>
                <a:latin typeface="Arial" panose="020B0604020202020204" pitchFamily="34" charset="0"/>
                <a:ea typeface="MS PGothic" panose="020B0600070205080204" pitchFamily="34" charset="-128"/>
              </a:defRPr>
            </a:lvl4pPr>
            <a:lvl5pPr marL="2057400" indent="-228600" defTabSz="919163">
              <a:defRPr sz="1900">
                <a:solidFill>
                  <a:schemeClr val="tx1"/>
                </a:solidFill>
                <a:latin typeface="Arial" panose="020B0604020202020204" pitchFamily="34" charset="0"/>
                <a:ea typeface="MS PGothic" panose="020B0600070205080204" pitchFamily="34" charset="-128"/>
              </a:defRPr>
            </a:lvl5pPr>
            <a:lvl6pPr marL="25146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fld id="{D3E3F173-ACE6-490D-B3B1-BF2C63695541}" type="slidenum">
              <a:rPr lang="de-DE" altLang="de-DE" sz="1000" smtClean="0">
                <a:solidFill>
                  <a:schemeClr val="tx2"/>
                </a:solidFill>
              </a:rPr>
              <a:pPr/>
              <a:t>25</a:t>
            </a:fld>
            <a:endParaRPr lang="de-DE" altLang="de-DE" sz="1000">
              <a:solidFill>
                <a:schemeClr val="tx2"/>
              </a:solidFill>
            </a:endParaRPr>
          </a:p>
        </p:txBody>
      </p:sp>
    </p:spTree>
    <p:extLst>
      <p:ext uri="{BB962C8B-B14F-4D97-AF65-F5344CB8AC3E}">
        <p14:creationId xmlns:p14="http://schemas.microsoft.com/office/powerpoint/2010/main" val="3279615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bildplatzhalter 1"/>
          <p:cNvSpPr>
            <a:spLocks noGrp="1" noRot="1" noChangeAspect="1" noChangeArrowheads="1" noTextEdit="1"/>
          </p:cNvSpPr>
          <p:nvPr>
            <p:ph type="sldImg"/>
          </p:nvPr>
        </p:nvSpPr>
        <p:spPr>
          <a:ln/>
        </p:spPr>
      </p:sp>
      <p:sp>
        <p:nvSpPr>
          <p:cNvPr id="38915" name="Notizenplatzhalt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Arial" panose="020B0604020202020204" pitchFamily="34" charset="0"/>
                <a:ea typeface="Arial Unicode MS" panose="020B0604020202020204" pitchFamily="34" charset="-128"/>
                <a:cs typeface="Arial" panose="020B0604020202020204" pitchFamily="34" charset="0"/>
              </a:rPr>
              <a:t>Aussage:</a:t>
            </a:r>
          </a:p>
          <a:p>
            <a:r>
              <a:rPr lang="de-DE" altLang="de-DE">
                <a:latin typeface="Arial" panose="020B0604020202020204" pitchFamily="34" charset="0"/>
                <a:ea typeface="Arial Unicode MS" panose="020B0604020202020204" pitchFamily="34" charset="-128"/>
                <a:cs typeface="Arial" panose="020B0604020202020204" pitchFamily="34" charset="0"/>
              </a:rPr>
              <a:t>Innerer Kreis = Status quo</a:t>
            </a:r>
          </a:p>
          <a:p>
            <a:r>
              <a:rPr lang="de-DE" altLang="de-DE">
                <a:latin typeface="Arial" panose="020B0604020202020204" pitchFamily="34" charset="0"/>
                <a:ea typeface="Arial Unicode MS" panose="020B0604020202020204" pitchFamily="34" charset="-128"/>
                <a:cs typeface="Arial" panose="020B0604020202020204" pitchFamily="34" charset="0"/>
              </a:rPr>
              <a:t>2. Kreis = schon größer</a:t>
            </a:r>
          </a:p>
          <a:p>
            <a:r>
              <a:rPr lang="de-DE" altLang="de-DE">
                <a:latin typeface="Arial" panose="020B0604020202020204" pitchFamily="34" charset="0"/>
                <a:ea typeface="Arial Unicode MS" panose="020B0604020202020204" pitchFamily="34" charset="-128"/>
                <a:cs typeface="Arial" panose="020B0604020202020204" pitchFamily="34" charset="0"/>
              </a:rPr>
              <a:t>3. Kreis = Ziel -&gt; gesamte Haus- und Gebäudetechnik lässt sich mit QZ-HS realisieren</a:t>
            </a:r>
          </a:p>
          <a:p>
            <a:endParaRPr lang="de-DE" altLang="de-DE">
              <a:latin typeface="Arial" panose="020B0604020202020204" pitchFamily="34" charset="0"/>
              <a:ea typeface="Arial Unicode MS" panose="020B0604020202020204" pitchFamily="34" charset="-128"/>
              <a:cs typeface="Arial" panose="020B0604020202020204" pitchFamily="34" charset="0"/>
            </a:endParaRPr>
          </a:p>
          <a:p>
            <a:r>
              <a:rPr lang="de-DE" altLang="de-DE">
                <a:latin typeface="Arial" panose="020B0604020202020204" pitchFamily="34" charset="0"/>
                <a:ea typeface="Arial Unicode MS" panose="020B0604020202020204" pitchFamily="34" charset="-128"/>
                <a:cs typeface="Arial" panose="020B0604020202020204" pitchFamily="34" charset="0"/>
              </a:rPr>
              <a:t>Wie kommen wir zum Ziel?</a:t>
            </a:r>
          </a:p>
          <a:p>
            <a:pPr>
              <a:buFontTx/>
              <a:buChar char="•"/>
            </a:pPr>
            <a:r>
              <a:rPr lang="de-DE" altLang="de-DE">
                <a:latin typeface="Arial" panose="020B0604020202020204" pitchFamily="34" charset="0"/>
                <a:ea typeface="Arial Unicode MS" panose="020B0604020202020204" pitchFamily="34" charset="-128"/>
                <a:cs typeface="Arial" panose="020B0604020202020204" pitchFamily="34" charset="0"/>
              </a:rPr>
              <a:t>Hersteller-Wachstum</a:t>
            </a:r>
          </a:p>
          <a:p>
            <a:pPr>
              <a:buFontTx/>
              <a:buChar char="•"/>
            </a:pPr>
            <a:r>
              <a:rPr lang="de-DE" altLang="de-DE">
                <a:latin typeface="Arial" panose="020B0604020202020204" pitchFamily="34" charset="0"/>
                <a:ea typeface="Arial Unicode MS" panose="020B0604020202020204" pitchFamily="34" charset="-128"/>
                <a:cs typeface="Arial" panose="020B0604020202020204" pitchFamily="34" charset="0"/>
              </a:rPr>
              <a:t>Sicherheit QZ steigt, wenn viele kommunizieren</a:t>
            </a:r>
          </a:p>
          <a:p>
            <a:pPr>
              <a:buFontTx/>
              <a:buChar char="•"/>
            </a:pPr>
            <a:r>
              <a:rPr lang="de-DE" altLang="de-DE">
                <a:latin typeface="Arial" panose="020B0604020202020204" pitchFamily="34" charset="0"/>
                <a:ea typeface="Arial Unicode MS" panose="020B0604020202020204" pitchFamily="34" charset="-128"/>
                <a:cs typeface="Arial" panose="020B0604020202020204" pitchFamily="34" charset="0"/>
              </a:rPr>
              <a:t>Unsere Vision: Die gesamte Haustechnik lässt sich mit QZ-HS realisieren.</a:t>
            </a:r>
          </a:p>
        </p:txBody>
      </p:sp>
      <p:sp>
        <p:nvSpPr>
          <p:cNvPr id="38916"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defRPr sz="1900">
                <a:solidFill>
                  <a:schemeClr val="tx1"/>
                </a:solidFill>
                <a:latin typeface="Arial" panose="020B0604020202020204" pitchFamily="34" charset="0"/>
                <a:ea typeface="MS PGothic" panose="020B0600070205080204" pitchFamily="34" charset="-128"/>
              </a:defRPr>
            </a:lvl1pPr>
            <a:lvl2pPr marL="742950" indent="-285750" defTabSz="919163">
              <a:defRPr sz="1900">
                <a:solidFill>
                  <a:schemeClr val="tx1"/>
                </a:solidFill>
                <a:latin typeface="Arial" panose="020B0604020202020204" pitchFamily="34" charset="0"/>
                <a:ea typeface="MS PGothic" panose="020B0600070205080204" pitchFamily="34" charset="-128"/>
              </a:defRPr>
            </a:lvl2pPr>
            <a:lvl3pPr marL="1143000" indent="-228600" defTabSz="919163">
              <a:defRPr sz="1900">
                <a:solidFill>
                  <a:schemeClr val="tx1"/>
                </a:solidFill>
                <a:latin typeface="Arial" panose="020B0604020202020204" pitchFamily="34" charset="0"/>
                <a:ea typeface="MS PGothic" panose="020B0600070205080204" pitchFamily="34" charset="-128"/>
              </a:defRPr>
            </a:lvl3pPr>
            <a:lvl4pPr marL="1600200" indent="-228600" defTabSz="919163">
              <a:defRPr sz="1900">
                <a:solidFill>
                  <a:schemeClr val="tx1"/>
                </a:solidFill>
                <a:latin typeface="Arial" panose="020B0604020202020204" pitchFamily="34" charset="0"/>
                <a:ea typeface="MS PGothic" panose="020B0600070205080204" pitchFamily="34" charset="-128"/>
              </a:defRPr>
            </a:lvl4pPr>
            <a:lvl5pPr marL="2057400" indent="-228600" defTabSz="919163">
              <a:defRPr sz="1900">
                <a:solidFill>
                  <a:schemeClr val="tx1"/>
                </a:solidFill>
                <a:latin typeface="Arial" panose="020B0604020202020204" pitchFamily="34" charset="0"/>
                <a:ea typeface="MS PGothic" panose="020B0600070205080204" pitchFamily="34" charset="-128"/>
              </a:defRPr>
            </a:lvl5pPr>
            <a:lvl6pPr marL="25146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defTabSz="919163"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fld id="{AA7CD3F3-EA3A-4C8C-8839-0CA0DA6923EA}" type="slidenum">
              <a:rPr lang="de-DE" altLang="de-DE" sz="1000" smtClean="0">
                <a:solidFill>
                  <a:srgbClr val="1F497D"/>
                </a:solidFill>
              </a:rPr>
              <a:pPr/>
              <a:t>27</a:t>
            </a:fld>
            <a:endParaRPr lang="de-DE" altLang="de-DE" sz="1000">
              <a:solidFill>
                <a:srgbClr val="1F497D"/>
              </a:solidFill>
            </a:endParaRPr>
          </a:p>
        </p:txBody>
      </p:sp>
    </p:spTree>
    <p:extLst>
      <p:ext uri="{BB962C8B-B14F-4D97-AF65-F5344CB8AC3E}">
        <p14:creationId xmlns:p14="http://schemas.microsoft.com/office/powerpoint/2010/main" val="1476508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Grafik 17" descr="Ein Bild, das Text enthält.&#10;&#10;Automatisch generierte Beschreibu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1292225"/>
            <a:ext cx="9144001"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25"/>
          <p:cNvSpPr>
            <a:spLocks noChangeShapeType="1"/>
          </p:cNvSpPr>
          <p:nvPr/>
        </p:nvSpPr>
        <p:spPr bwMode="gray">
          <a:xfrm>
            <a:off x="0" y="6453188"/>
            <a:ext cx="8101013" cy="0"/>
          </a:xfrm>
          <a:prstGeom prst="line">
            <a:avLst/>
          </a:prstGeom>
          <a:noFill/>
          <a:ln w="3175">
            <a:solidFill>
              <a:schemeClr val="tx2"/>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6" name="Group 52"/>
          <p:cNvGrpSpPr>
            <a:grpSpLocks/>
          </p:cNvGrpSpPr>
          <p:nvPr/>
        </p:nvGrpSpPr>
        <p:grpSpPr bwMode="auto">
          <a:xfrm>
            <a:off x="-177800" y="-169863"/>
            <a:ext cx="8270875" cy="6119813"/>
            <a:chOff x="-112" y="-107"/>
            <a:chExt cx="5210" cy="3855"/>
          </a:xfrm>
        </p:grpSpPr>
        <p:sp>
          <p:nvSpPr>
            <p:cNvPr id="7" name="Line 43"/>
            <p:cNvSpPr>
              <a:spLocks noChangeShapeType="1"/>
            </p:cNvSpPr>
            <p:nvPr userDrawn="1"/>
          </p:nvSpPr>
          <p:spPr bwMode="gray">
            <a:xfrm flipV="1">
              <a:off x="653" y="-107"/>
              <a:ext cx="0" cy="10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 name="Line 44"/>
            <p:cNvSpPr>
              <a:spLocks noChangeShapeType="1"/>
            </p:cNvSpPr>
            <p:nvPr userDrawn="1"/>
          </p:nvSpPr>
          <p:spPr bwMode="gray">
            <a:xfrm flipV="1">
              <a:off x="2880" y="-107"/>
              <a:ext cx="0" cy="10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 name="Line 45"/>
            <p:cNvSpPr>
              <a:spLocks noChangeShapeType="1"/>
            </p:cNvSpPr>
            <p:nvPr userDrawn="1"/>
          </p:nvSpPr>
          <p:spPr bwMode="gray">
            <a:xfrm flipV="1">
              <a:off x="5098" y="-107"/>
              <a:ext cx="0" cy="10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0" name="Line 46"/>
            <p:cNvSpPr>
              <a:spLocks noChangeShapeType="1"/>
            </p:cNvSpPr>
            <p:nvPr userDrawn="1"/>
          </p:nvSpPr>
          <p:spPr bwMode="gray">
            <a:xfrm rot="5400000" flipV="1">
              <a:off x="-58" y="1063"/>
              <a:ext cx="0" cy="10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 name="Line 47"/>
            <p:cNvSpPr>
              <a:spLocks noChangeShapeType="1"/>
            </p:cNvSpPr>
            <p:nvPr userDrawn="1"/>
          </p:nvSpPr>
          <p:spPr bwMode="gray">
            <a:xfrm rot="5400000" flipV="1">
              <a:off x="-58" y="2378"/>
              <a:ext cx="0" cy="10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 name="Line 48"/>
            <p:cNvSpPr>
              <a:spLocks noChangeShapeType="1"/>
            </p:cNvSpPr>
            <p:nvPr userDrawn="1"/>
          </p:nvSpPr>
          <p:spPr bwMode="gray">
            <a:xfrm rot="5400000" flipV="1">
              <a:off x="-58" y="3694"/>
              <a:ext cx="0" cy="10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a:lstStyle/>
            <a:p>
              <a:endParaRPr lang="de-DE"/>
            </a:p>
          </p:txBody>
        </p:sp>
      </p:grpSp>
      <p:pic>
        <p:nvPicPr>
          <p:cNvPr id="13" name="Picture 9" descr="ZVSHK-Logo_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5027613" y="273050"/>
            <a:ext cx="30734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27"/>
          <p:cNvGrpSpPr>
            <a:grpSpLocks/>
          </p:cNvGrpSpPr>
          <p:nvPr/>
        </p:nvGrpSpPr>
        <p:grpSpPr bwMode="auto">
          <a:xfrm>
            <a:off x="0" y="3735388"/>
            <a:ext cx="9144000" cy="557212"/>
            <a:chOff x="0" y="2399"/>
            <a:chExt cx="5760" cy="351"/>
          </a:xfrm>
        </p:grpSpPr>
        <p:sp>
          <p:nvSpPr>
            <p:cNvPr id="15" name="Line 22"/>
            <p:cNvSpPr>
              <a:spLocks noChangeShapeType="1"/>
            </p:cNvSpPr>
            <p:nvPr userDrawn="1"/>
          </p:nvSpPr>
          <p:spPr bwMode="gray">
            <a:xfrm>
              <a:off x="0" y="2710"/>
              <a:ext cx="5103" cy="0"/>
            </a:xfrm>
            <a:prstGeom prst="line">
              <a:avLst/>
            </a:prstGeom>
            <a:noFill/>
            <a:ln w="19050">
              <a:solidFill>
                <a:schemeClr val="accent3"/>
              </a:solidFill>
              <a:round/>
              <a:headEnd/>
              <a:tailEnd/>
            </a:ln>
          </p:spPr>
          <p:txBody>
            <a:bodyPr/>
            <a:lstStyle/>
            <a:p>
              <a:pPr algn="ctr" eaLnBrk="1" hangingPunct="1">
                <a:defRPr/>
              </a:pPr>
              <a:endParaRPr lang="de-DE">
                <a:latin typeface="Arial" charset="0"/>
                <a:ea typeface="Arial Unicode MS" pitchFamily="34" charset="-128"/>
                <a:cs typeface="Arial Unicode MS" pitchFamily="34" charset="-128"/>
              </a:endParaRPr>
            </a:p>
          </p:txBody>
        </p:sp>
        <p:sp>
          <p:nvSpPr>
            <p:cNvPr id="16" name="Line 23"/>
            <p:cNvSpPr>
              <a:spLocks noChangeShapeType="1"/>
            </p:cNvSpPr>
            <p:nvPr userDrawn="1"/>
          </p:nvSpPr>
          <p:spPr bwMode="gray">
            <a:xfrm>
              <a:off x="0" y="2672"/>
              <a:ext cx="4712"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7" name="Freeform 25"/>
            <p:cNvSpPr>
              <a:spLocks/>
            </p:cNvSpPr>
            <p:nvPr userDrawn="1"/>
          </p:nvSpPr>
          <p:spPr bwMode="gray">
            <a:xfrm>
              <a:off x="0" y="2399"/>
              <a:ext cx="5760" cy="351"/>
            </a:xfrm>
            <a:custGeom>
              <a:avLst/>
              <a:gdLst>
                <a:gd name="T0" fmla="*/ 0 w 5764"/>
                <a:gd name="T1" fmla="*/ 349 h 351"/>
                <a:gd name="T2" fmla="*/ 3603 w 5764"/>
                <a:gd name="T3" fmla="*/ 351 h 351"/>
                <a:gd name="T4" fmla="*/ 4243 w 5764"/>
                <a:gd name="T5" fmla="*/ 1 h 351"/>
                <a:gd name="T6" fmla="*/ 5592 w 5764"/>
                <a:gd name="T7" fmla="*/ 0 h 351"/>
                <a:gd name="T8" fmla="*/ 0 60000 65536"/>
                <a:gd name="T9" fmla="*/ 0 60000 65536"/>
                <a:gd name="T10" fmla="*/ 0 60000 65536"/>
                <a:gd name="T11" fmla="*/ 0 60000 65536"/>
                <a:gd name="T12" fmla="*/ 0 w 5764"/>
                <a:gd name="T13" fmla="*/ 0 h 351"/>
                <a:gd name="T14" fmla="*/ 5764 w 5764"/>
                <a:gd name="T15" fmla="*/ 351 h 351"/>
              </a:gdLst>
              <a:ahLst/>
              <a:cxnLst>
                <a:cxn ang="T8">
                  <a:pos x="T0" y="T1"/>
                </a:cxn>
                <a:cxn ang="T9">
                  <a:pos x="T2" y="T3"/>
                </a:cxn>
                <a:cxn ang="T10">
                  <a:pos x="T4" y="T5"/>
                </a:cxn>
                <a:cxn ang="T11">
                  <a:pos x="T6" y="T7"/>
                </a:cxn>
              </a:cxnLst>
              <a:rect l="T12" t="T13" r="T14" b="T15"/>
              <a:pathLst>
                <a:path w="5764" h="351">
                  <a:moveTo>
                    <a:pt x="0" y="349"/>
                  </a:moveTo>
                  <a:lnTo>
                    <a:pt x="3732" y="351"/>
                  </a:lnTo>
                  <a:lnTo>
                    <a:pt x="4372" y="1"/>
                  </a:lnTo>
                  <a:lnTo>
                    <a:pt x="5764" y="0"/>
                  </a:ln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sp>
        <p:nvSpPr>
          <p:cNvPr id="45062" name="Rectangle 17"/>
          <p:cNvSpPr>
            <a:spLocks noGrp="1" noChangeArrowheads="1"/>
          </p:cNvSpPr>
          <p:nvPr>
            <p:ph type="ctrTitle"/>
          </p:nvPr>
        </p:nvSpPr>
        <p:spPr>
          <a:xfrm>
            <a:off x="2484438" y="4508500"/>
            <a:ext cx="5608637" cy="735013"/>
          </a:xfrm>
        </p:spPr>
        <p:txBody>
          <a:bodyPr/>
          <a:lstStyle>
            <a:lvl1pPr>
              <a:defRPr sz="2400" smtClean="0">
                <a:ea typeface="Arial Unicode MS" pitchFamily="34" charset="-128"/>
                <a:cs typeface="Arial Unicode MS" pitchFamily="34" charset="-128"/>
              </a:defRPr>
            </a:lvl1pPr>
          </a:lstStyle>
          <a:p>
            <a:pPr lvl="0"/>
            <a:r>
              <a:rPr lang="de-DE" noProof="0" dirty="0"/>
              <a:t>Titelmasterformat durch Klicken bearbeiten</a:t>
            </a:r>
          </a:p>
        </p:txBody>
      </p:sp>
      <p:sp>
        <p:nvSpPr>
          <p:cNvPr id="45063" name="Rectangle 18"/>
          <p:cNvSpPr>
            <a:spLocks noGrp="1" noChangeArrowheads="1"/>
          </p:cNvSpPr>
          <p:nvPr>
            <p:ph type="subTitle" idx="1"/>
          </p:nvPr>
        </p:nvSpPr>
        <p:spPr>
          <a:xfrm>
            <a:off x="2484438" y="5516563"/>
            <a:ext cx="5608637" cy="433387"/>
          </a:xfrm>
        </p:spPr>
        <p:txBody>
          <a:bodyPr/>
          <a:lstStyle>
            <a:lvl1pPr>
              <a:defRPr sz="1400" b="0" smtClean="0">
                <a:ea typeface="Arial Unicode MS" pitchFamily="34" charset="-128"/>
                <a:cs typeface="Arial Unicode MS" pitchFamily="34" charset="-128"/>
              </a:defRPr>
            </a:lvl1pPr>
          </a:lstStyle>
          <a:p>
            <a:pPr lvl="0"/>
            <a:r>
              <a:rPr lang="de-DE" noProof="0" dirty="0"/>
              <a:t>Formatvorlage des Untertitelmasters durch Klicken bearbeiten</a:t>
            </a:r>
          </a:p>
        </p:txBody>
      </p:sp>
    </p:spTree>
    <p:extLst>
      <p:ext uri="{BB962C8B-B14F-4D97-AF65-F5344CB8AC3E}">
        <p14:creationId xmlns:p14="http://schemas.microsoft.com/office/powerpoint/2010/main" val="3057949355"/>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042988" y="296863"/>
            <a:ext cx="4884737" cy="730250"/>
          </a:xfrm>
        </p:spPr>
        <p:txBody>
          <a:bodyPr/>
          <a:lstStyle>
            <a:lvl1pPr>
              <a:defRPr/>
            </a:lvl1pPr>
          </a:lstStyle>
          <a:p>
            <a:r>
              <a:rPr lang="de-DE"/>
              <a:t>Titelmasterformat durch Klicken bearbeiten</a:t>
            </a:r>
            <a:endParaRPr lang="de-DE" dirty="0"/>
          </a:p>
        </p:txBody>
      </p:sp>
      <p:sp>
        <p:nvSpPr>
          <p:cNvPr id="3" name="Inhaltsplatzhalter 2"/>
          <p:cNvSpPr>
            <a:spLocks noGrp="1"/>
          </p:cNvSpPr>
          <p:nvPr>
            <p:ph idx="1"/>
          </p:nvPr>
        </p:nvSpPr>
        <p:spPr>
          <a:xfrm>
            <a:off x="1042988" y="1773238"/>
            <a:ext cx="7058025" cy="4176712"/>
          </a:xfrm>
        </p:spPr>
        <p:txBody>
          <a:bodyPr/>
          <a:lstStyle>
            <a:lvl2pPr>
              <a:buClr>
                <a:schemeClr val="accent3"/>
              </a:buClr>
              <a:defRPr/>
            </a:lvl2pPr>
            <a:lvl3pPr>
              <a:buClr>
                <a:schemeClr val="accent3"/>
              </a:buClr>
              <a:defRPr/>
            </a:lvl3pPr>
            <a:lvl4pPr>
              <a:buClr>
                <a:schemeClr val="accent3"/>
              </a:buClr>
              <a:defRPr/>
            </a:lvl4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456954390"/>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1042988" y="296863"/>
            <a:ext cx="4884737" cy="730250"/>
          </a:xfrm>
        </p:spPr>
        <p:txBody>
          <a:bodyPr/>
          <a:lstStyle/>
          <a:p>
            <a:r>
              <a:rPr lang="de-DE"/>
              <a:t>Titelmasterformat durch Klicken bearbeiten</a:t>
            </a:r>
            <a:endParaRPr lang="de-DE" dirty="0"/>
          </a:p>
        </p:txBody>
      </p:sp>
    </p:spTree>
    <p:extLst>
      <p:ext uri="{BB962C8B-B14F-4D97-AF65-F5344CB8AC3E}">
        <p14:creationId xmlns:p14="http://schemas.microsoft.com/office/powerpoint/2010/main" val="1625749791"/>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mit Bild">
    <p:spTree>
      <p:nvGrpSpPr>
        <p:cNvPr id="1" name=""/>
        <p:cNvGrpSpPr/>
        <p:nvPr/>
      </p:nvGrpSpPr>
      <p:grpSpPr>
        <a:xfrm>
          <a:off x="0" y="0"/>
          <a:ext cx="0" cy="0"/>
          <a:chOff x="0" y="0"/>
          <a:chExt cx="0" cy="0"/>
        </a:xfrm>
      </p:grpSpPr>
      <p:sp>
        <p:nvSpPr>
          <p:cNvPr id="2" name="Titel 1"/>
          <p:cNvSpPr>
            <a:spLocks noGrp="1"/>
          </p:cNvSpPr>
          <p:nvPr>
            <p:ph type="title"/>
          </p:nvPr>
        </p:nvSpPr>
        <p:spPr>
          <a:xfrm>
            <a:off x="1042988" y="296863"/>
            <a:ext cx="4884737" cy="730250"/>
          </a:xfrm>
        </p:spPr>
        <p:txBody>
          <a:bodyPr/>
          <a:lstStyle/>
          <a:p>
            <a:r>
              <a:rPr lang="de-DE"/>
              <a:t>Titelmasterformat durch Klicken bearbeiten</a:t>
            </a:r>
            <a:endParaRPr lang="de-DE" dirty="0"/>
          </a:p>
        </p:txBody>
      </p:sp>
      <p:sp>
        <p:nvSpPr>
          <p:cNvPr id="5" name="Textplatzhalter 4"/>
          <p:cNvSpPr>
            <a:spLocks noGrp="1"/>
          </p:cNvSpPr>
          <p:nvPr>
            <p:ph type="body" sz="quarter" idx="10"/>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Bildplatzhalter 6"/>
          <p:cNvSpPr>
            <a:spLocks noGrp="1"/>
          </p:cNvSpPr>
          <p:nvPr>
            <p:ph type="pic" sz="quarter" idx="11"/>
          </p:nvPr>
        </p:nvSpPr>
        <p:spPr>
          <a:xfrm>
            <a:off x="5633999" y="3859199"/>
            <a:ext cx="3510000" cy="2340000"/>
          </a:xfrm>
        </p:spPr>
        <p:txBody>
          <a:bodyPr/>
          <a:lstStyle/>
          <a:p>
            <a:pPr lvl="0"/>
            <a:endParaRPr lang="de-DE" noProof="0"/>
          </a:p>
        </p:txBody>
      </p:sp>
    </p:spTree>
    <p:extLst>
      <p:ext uri="{BB962C8B-B14F-4D97-AF65-F5344CB8AC3E}">
        <p14:creationId xmlns:p14="http://schemas.microsoft.com/office/powerpoint/2010/main" val="3262042561"/>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Tabellenplatzhalter 3"/>
          <p:cNvSpPr>
            <a:spLocks noGrp="1"/>
          </p:cNvSpPr>
          <p:nvPr>
            <p:ph type="tbl" sz="quarter" idx="10"/>
          </p:nvPr>
        </p:nvSpPr>
        <p:spPr/>
        <p:txBody>
          <a:bodyPr/>
          <a:lstStyle/>
          <a:p>
            <a:pPr lvl="0"/>
            <a:endParaRPr lang="de-DE" noProof="0"/>
          </a:p>
        </p:txBody>
      </p:sp>
    </p:spTree>
    <p:extLst>
      <p:ext uri="{BB962C8B-B14F-4D97-AF65-F5344CB8AC3E}">
        <p14:creationId xmlns:p14="http://schemas.microsoft.com/office/powerpoint/2010/main" val="2852963900"/>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gram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Diagrammplatzhalter 3"/>
          <p:cNvSpPr>
            <a:spLocks noGrp="1"/>
          </p:cNvSpPr>
          <p:nvPr>
            <p:ph type="chart" sz="quarter" idx="10"/>
          </p:nvPr>
        </p:nvSpPr>
        <p:spPr>
          <a:xfrm>
            <a:off x="1042987" y="1773238"/>
            <a:ext cx="7058025" cy="4176712"/>
          </a:xfrm>
        </p:spPr>
        <p:txBody>
          <a:bodyPr/>
          <a:lstStyle/>
          <a:p>
            <a:pPr lvl="0"/>
            <a:endParaRPr lang="de-DE" noProof="0"/>
          </a:p>
        </p:txBody>
      </p:sp>
    </p:spTree>
    <p:extLst>
      <p:ext uri="{BB962C8B-B14F-4D97-AF65-F5344CB8AC3E}">
        <p14:creationId xmlns:p14="http://schemas.microsoft.com/office/powerpoint/2010/main" val="4176686392"/>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rganigram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6" name="SmartArt-Platzhalter 5"/>
          <p:cNvSpPr>
            <a:spLocks noGrp="1"/>
          </p:cNvSpPr>
          <p:nvPr>
            <p:ph type="dgm" sz="quarter" idx="10"/>
          </p:nvPr>
        </p:nvSpPr>
        <p:spPr>
          <a:xfrm>
            <a:off x="1042988" y="1773238"/>
            <a:ext cx="7059600" cy="4176712"/>
          </a:xfrm>
        </p:spPr>
        <p:txBody>
          <a:bodyPr/>
          <a:lstStyle/>
          <a:p>
            <a:pPr lvl="0"/>
            <a:endParaRPr lang="de-DE" noProof="0"/>
          </a:p>
        </p:txBody>
      </p:sp>
    </p:spTree>
    <p:extLst>
      <p:ext uri="{BB962C8B-B14F-4D97-AF65-F5344CB8AC3E}">
        <p14:creationId xmlns:p14="http://schemas.microsoft.com/office/powerpoint/2010/main" val="83085531"/>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Rectangle 17"/>
          <p:cNvSpPr>
            <a:spLocks noGrp="1" noChangeArrowheads="1"/>
          </p:cNvSpPr>
          <p:nvPr>
            <p:ph type="title"/>
          </p:nvPr>
        </p:nvSpPr>
        <p:spPr bwMode="gray">
          <a:xfrm>
            <a:off x="1042988" y="296863"/>
            <a:ext cx="4884737" cy="730250"/>
          </a:xfrm>
          <a:prstGeom prst="rect">
            <a:avLst/>
          </a:prstGeom>
          <a:noFill/>
          <a:ln>
            <a:noFill/>
          </a:ln>
        </p:spPr>
        <p:txBody>
          <a:bodyPr vert="horz" wrap="square" lIns="0" tIns="0" rIns="0" bIns="0" numCol="1" anchor="b" anchorCtr="0" compatLnSpc="1">
            <a:prstTxWarp prst="textNoShape">
              <a:avLst/>
            </a:prstTxWarp>
          </a:bodyPr>
          <a:lstStyle/>
          <a:p>
            <a:pPr lvl="0"/>
            <a:r>
              <a:rPr lang="de-DE"/>
              <a:t>Titelmasterformat durch Klicken bearbeiten</a:t>
            </a:r>
            <a:endParaRPr lang="de-DE" dirty="0"/>
          </a:p>
        </p:txBody>
      </p:sp>
      <p:sp>
        <p:nvSpPr>
          <p:cNvPr id="1027" name="Rectangle 18"/>
          <p:cNvSpPr>
            <a:spLocks noGrp="1" noChangeArrowheads="1"/>
          </p:cNvSpPr>
          <p:nvPr>
            <p:ph type="body" idx="1"/>
          </p:nvPr>
        </p:nvSpPr>
        <p:spPr bwMode="gray">
          <a:xfrm>
            <a:off x="1042988" y="1773238"/>
            <a:ext cx="7058025"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a:t>Textmasterformate durch Klicken bearbeiten</a:t>
            </a:r>
          </a:p>
          <a:p>
            <a:pPr lvl="1"/>
            <a:r>
              <a:rPr lang="de-DE" altLang="de-DE"/>
              <a:t>Zweite Ebenes</a:t>
            </a:r>
          </a:p>
          <a:p>
            <a:pPr lvl="2"/>
            <a:r>
              <a:rPr lang="de-DE" altLang="de-DE"/>
              <a:t>Dritte Ebene</a:t>
            </a:r>
          </a:p>
          <a:p>
            <a:pPr lvl="3"/>
            <a:r>
              <a:rPr lang="de-DE" altLang="de-DE"/>
              <a:t>Vierte Ebene</a:t>
            </a:r>
          </a:p>
          <a:p>
            <a:pPr lvl="4"/>
            <a:r>
              <a:rPr lang="de-DE" altLang="de-DE"/>
              <a:t>Fünfte Ebene</a:t>
            </a:r>
          </a:p>
        </p:txBody>
      </p:sp>
      <p:grpSp>
        <p:nvGrpSpPr>
          <p:cNvPr id="1028" name="Group 31"/>
          <p:cNvGrpSpPr>
            <a:grpSpLocks/>
          </p:cNvGrpSpPr>
          <p:nvPr/>
        </p:nvGrpSpPr>
        <p:grpSpPr bwMode="auto">
          <a:xfrm>
            <a:off x="0" y="973138"/>
            <a:ext cx="9145588" cy="292100"/>
            <a:chOff x="0" y="613"/>
            <a:chExt cx="5761" cy="184"/>
          </a:xfrm>
        </p:grpSpPr>
        <p:sp>
          <p:nvSpPr>
            <p:cNvPr id="1045" name="Line 21"/>
            <p:cNvSpPr>
              <a:spLocks noChangeShapeType="1"/>
            </p:cNvSpPr>
            <p:nvPr userDrawn="1"/>
          </p:nvSpPr>
          <p:spPr bwMode="gray">
            <a:xfrm>
              <a:off x="0" y="757"/>
              <a:ext cx="5099" cy="0"/>
            </a:xfrm>
            <a:prstGeom prst="line">
              <a:avLst/>
            </a:prstGeom>
            <a:noFill/>
            <a:ln w="19050">
              <a:solidFill>
                <a:schemeClr val="accent3"/>
              </a:solidFill>
              <a:round/>
              <a:headEnd/>
              <a:tailEnd/>
            </a:ln>
          </p:spPr>
          <p:txBody>
            <a:bodyPr/>
            <a:lstStyle/>
            <a:p>
              <a:pPr algn="ctr" eaLnBrk="1" hangingPunct="1">
                <a:defRPr/>
              </a:pPr>
              <a:endParaRPr lang="de-DE">
                <a:latin typeface="Arial" charset="0"/>
                <a:ea typeface="Arial Unicode MS" pitchFamily="34" charset="-128"/>
                <a:cs typeface="Arial Unicode MS" pitchFamily="34" charset="-128"/>
              </a:endParaRPr>
            </a:p>
          </p:txBody>
        </p:sp>
        <p:sp>
          <p:nvSpPr>
            <p:cNvPr id="1040" name="Line 22"/>
            <p:cNvSpPr>
              <a:spLocks noChangeShapeType="1"/>
            </p:cNvSpPr>
            <p:nvPr userDrawn="1"/>
          </p:nvSpPr>
          <p:spPr bwMode="gray">
            <a:xfrm>
              <a:off x="0" y="719"/>
              <a:ext cx="4712"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041" name="Freeform 23"/>
            <p:cNvSpPr>
              <a:spLocks/>
            </p:cNvSpPr>
            <p:nvPr userDrawn="1"/>
          </p:nvSpPr>
          <p:spPr bwMode="gray">
            <a:xfrm>
              <a:off x="0" y="613"/>
              <a:ext cx="5761" cy="184"/>
            </a:xfrm>
            <a:custGeom>
              <a:avLst/>
              <a:gdLst>
                <a:gd name="T0" fmla="*/ 0 w 5768"/>
                <a:gd name="T1" fmla="*/ 184 h 184"/>
                <a:gd name="T2" fmla="*/ 3532 w 5768"/>
                <a:gd name="T3" fmla="*/ 184 h 184"/>
                <a:gd name="T4" fmla="*/ 4033 w 5768"/>
                <a:gd name="T5" fmla="*/ 0 h 184"/>
                <a:gd name="T6" fmla="*/ 5467 w 5768"/>
                <a:gd name="T7" fmla="*/ 0 h 184"/>
                <a:gd name="T8" fmla="*/ 0 60000 65536"/>
                <a:gd name="T9" fmla="*/ 0 60000 65536"/>
                <a:gd name="T10" fmla="*/ 0 60000 65536"/>
                <a:gd name="T11" fmla="*/ 0 60000 65536"/>
                <a:gd name="T12" fmla="*/ 0 w 5768"/>
                <a:gd name="T13" fmla="*/ 0 h 184"/>
                <a:gd name="T14" fmla="*/ 5768 w 5768"/>
                <a:gd name="T15" fmla="*/ 184 h 184"/>
              </a:gdLst>
              <a:ahLst/>
              <a:cxnLst>
                <a:cxn ang="T8">
                  <a:pos x="T0" y="T1"/>
                </a:cxn>
                <a:cxn ang="T9">
                  <a:pos x="T2" y="T3"/>
                </a:cxn>
                <a:cxn ang="T10">
                  <a:pos x="T4" y="T5"/>
                </a:cxn>
                <a:cxn ang="T11">
                  <a:pos x="T6" y="T7"/>
                </a:cxn>
              </a:cxnLst>
              <a:rect l="T12" t="T13" r="T14" b="T15"/>
              <a:pathLst>
                <a:path w="5768" h="184">
                  <a:moveTo>
                    <a:pt x="0" y="184"/>
                  </a:moveTo>
                  <a:lnTo>
                    <a:pt x="3704" y="184"/>
                  </a:lnTo>
                  <a:lnTo>
                    <a:pt x="4248" y="0"/>
                  </a:lnTo>
                  <a:lnTo>
                    <a:pt x="5768" y="0"/>
                  </a:lnTo>
                </a:path>
              </a:pathLst>
            </a:cu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pic>
        <p:nvPicPr>
          <p:cNvPr id="1029" name="Picture 24" descr="ZVSHK-Logo_2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gray">
          <a:xfrm>
            <a:off x="6215063" y="249238"/>
            <a:ext cx="187325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Line 25"/>
          <p:cNvSpPr>
            <a:spLocks noChangeShapeType="1"/>
          </p:cNvSpPr>
          <p:nvPr/>
        </p:nvSpPr>
        <p:spPr bwMode="gray">
          <a:xfrm>
            <a:off x="0" y="6453188"/>
            <a:ext cx="8101013" cy="0"/>
          </a:xfrm>
          <a:prstGeom prst="line">
            <a:avLst/>
          </a:prstGeom>
          <a:noFill/>
          <a:ln w="3175">
            <a:solidFill>
              <a:schemeClr val="tx2"/>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1031" name="Group 52"/>
          <p:cNvGrpSpPr>
            <a:grpSpLocks/>
          </p:cNvGrpSpPr>
          <p:nvPr userDrawn="1"/>
        </p:nvGrpSpPr>
        <p:grpSpPr bwMode="auto">
          <a:xfrm>
            <a:off x="-177800" y="-169863"/>
            <a:ext cx="8270875" cy="6119813"/>
            <a:chOff x="-112" y="-107"/>
            <a:chExt cx="5210" cy="3855"/>
          </a:xfrm>
        </p:grpSpPr>
        <p:sp>
          <p:nvSpPr>
            <p:cNvPr id="1033" name="Line 43"/>
            <p:cNvSpPr>
              <a:spLocks noChangeShapeType="1"/>
            </p:cNvSpPr>
            <p:nvPr userDrawn="1"/>
          </p:nvSpPr>
          <p:spPr bwMode="gray">
            <a:xfrm flipV="1">
              <a:off x="653" y="-107"/>
              <a:ext cx="0" cy="10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034" name="Line 44"/>
            <p:cNvSpPr>
              <a:spLocks noChangeShapeType="1"/>
            </p:cNvSpPr>
            <p:nvPr userDrawn="1"/>
          </p:nvSpPr>
          <p:spPr bwMode="gray">
            <a:xfrm flipV="1">
              <a:off x="2880" y="-107"/>
              <a:ext cx="0" cy="10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035" name="Line 45"/>
            <p:cNvSpPr>
              <a:spLocks noChangeShapeType="1"/>
            </p:cNvSpPr>
            <p:nvPr userDrawn="1"/>
          </p:nvSpPr>
          <p:spPr bwMode="gray">
            <a:xfrm flipV="1">
              <a:off x="5098" y="-107"/>
              <a:ext cx="0" cy="10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036" name="Line 46"/>
            <p:cNvSpPr>
              <a:spLocks noChangeShapeType="1"/>
            </p:cNvSpPr>
            <p:nvPr userDrawn="1"/>
          </p:nvSpPr>
          <p:spPr bwMode="gray">
            <a:xfrm rot="5400000" flipV="1">
              <a:off x="-58" y="1063"/>
              <a:ext cx="0" cy="10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037" name="Line 47"/>
            <p:cNvSpPr>
              <a:spLocks noChangeShapeType="1"/>
            </p:cNvSpPr>
            <p:nvPr userDrawn="1"/>
          </p:nvSpPr>
          <p:spPr bwMode="gray">
            <a:xfrm rot="5400000" flipV="1">
              <a:off x="-58" y="2378"/>
              <a:ext cx="0" cy="10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038" name="Line 48"/>
            <p:cNvSpPr>
              <a:spLocks noChangeShapeType="1"/>
            </p:cNvSpPr>
            <p:nvPr userDrawn="1"/>
          </p:nvSpPr>
          <p:spPr bwMode="gray">
            <a:xfrm rot="5400000" flipV="1">
              <a:off x="-58" y="3694"/>
              <a:ext cx="0" cy="10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1032" name="Textfeld 6"/>
          <p:cNvSpPr txBox="1">
            <a:spLocks noChangeArrowheads="1"/>
          </p:cNvSpPr>
          <p:nvPr userDrawn="1"/>
        </p:nvSpPr>
        <p:spPr bwMode="auto">
          <a:xfrm>
            <a:off x="1042988" y="6594475"/>
            <a:ext cx="7058025" cy="153988"/>
          </a:xfrm>
          <a:prstGeom prst="rect">
            <a:avLst/>
          </a:prstGeom>
          <a:noFill/>
          <a:ln>
            <a:noFill/>
          </a:ln>
        </p:spPr>
        <p:txBody>
          <a:bodyPr lIns="0" tIns="0" rIns="0" bIns="0">
            <a:spAutoFit/>
          </a:bodyPr>
          <a:lstStyle>
            <a:lvl1pPr>
              <a:tabLst>
                <a:tab pos="6551613" algn="r"/>
                <a:tab pos="7019925" algn="r"/>
              </a:tabLst>
              <a:defRPr sz="1900">
                <a:solidFill>
                  <a:schemeClr val="tx1"/>
                </a:solidFill>
                <a:latin typeface="Arial" panose="020B0604020202020204" pitchFamily="34" charset="0"/>
                <a:ea typeface="MS PGothic" panose="020B0600070205080204" pitchFamily="34" charset="-128"/>
              </a:defRPr>
            </a:lvl1pPr>
            <a:lvl2pPr marL="742950" indent="-285750">
              <a:tabLst>
                <a:tab pos="6551613" algn="r"/>
                <a:tab pos="7019925" algn="r"/>
              </a:tabLst>
              <a:defRPr sz="1900">
                <a:solidFill>
                  <a:schemeClr val="tx1"/>
                </a:solidFill>
                <a:latin typeface="Arial" panose="020B0604020202020204" pitchFamily="34" charset="0"/>
                <a:ea typeface="MS PGothic" panose="020B0600070205080204" pitchFamily="34" charset="-128"/>
              </a:defRPr>
            </a:lvl2pPr>
            <a:lvl3pPr marL="1143000" indent="-228600">
              <a:tabLst>
                <a:tab pos="6551613" algn="r"/>
                <a:tab pos="7019925" algn="r"/>
              </a:tabLst>
              <a:defRPr sz="1900">
                <a:solidFill>
                  <a:schemeClr val="tx1"/>
                </a:solidFill>
                <a:latin typeface="Arial" panose="020B0604020202020204" pitchFamily="34" charset="0"/>
                <a:ea typeface="MS PGothic" panose="020B0600070205080204" pitchFamily="34" charset="-128"/>
              </a:defRPr>
            </a:lvl3pPr>
            <a:lvl4pPr marL="1600200" indent="-228600">
              <a:tabLst>
                <a:tab pos="6551613" algn="r"/>
                <a:tab pos="7019925" algn="r"/>
              </a:tabLst>
              <a:defRPr sz="1900">
                <a:solidFill>
                  <a:schemeClr val="tx1"/>
                </a:solidFill>
                <a:latin typeface="Arial" panose="020B0604020202020204" pitchFamily="34" charset="0"/>
                <a:ea typeface="MS PGothic" panose="020B0600070205080204" pitchFamily="34" charset="-128"/>
              </a:defRPr>
            </a:lvl4pPr>
            <a:lvl5pPr marL="2057400" indent="-228600">
              <a:tabLst>
                <a:tab pos="6551613" algn="r"/>
                <a:tab pos="7019925" algn="r"/>
              </a:tabLst>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6551613" algn="r"/>
                <a:tab pos="7019925" algn="r"/>
              </a:tabLs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6551613" algn="r"/>
                <a:tab pos="7019925" algn="r"/>
              </a:tabLs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6551613" algn="r"/>
                <a:tab pos="7019925" algn="r"/>
              </a:tabLs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6551613" algn="r"/>
                <a:tab pos="7019925" algn="r"/>
              </a:tabLst>
              <a:defRPr sz="1900">
                <a:solidFill>
                  <a:schemeClr val="tx1"/>
                </a:solidFill>
                <a:latin typeface="Arial" panose="020B0604020202020204" pitchFamily="34" charset="0"/>
                <a:ea typeface="MS PGothic" panose="020B0600070205080204" pitchFamily="34" charset="-128"/>
              </a:defRPr>
            </a:lvl9pPr>
          </a:lstStyle>
          <a:p>
            <a:pPr eaLnBrk="1" hangingPunct="1">
              <a:defRPr/>
            </a:pPr>
            <a:r>
              <a:rPr lang="de-DE" altLang="de-DE" sz="1000">
                <a:solidFill>
                  <a:srgbClr val="6E6E6E"/>
                </a:solidFill>
              </a:rPr>
              <a:t>ZVSHK-Qualitätszeichen „Zertifizierter Hersteller – Qualität, Sicherheit, Service“	</a:t>
            </a:r>
            <a:fld id="{2726CC7E-3E65-4993-951F-C89E6373DFBE}" type="datetime4">
              <a:rPr lang="de-DE" altLang="de-DE" sz="1000" smtClean="0">
                <a:solidFill>
                  <a:srgbClr val="6E6E6E"/>
                </a:solidFill>
              </a:rPr>
              <a:pPr eaLnBrk="1" hangingPunct="1">
                <a:defRPr/>
              </a:pPr>
              <a:t>2. Mai 2023</a:t>
            </a:fld>
            <a:r>
              <a:rPr lang="de-DE" altLang="de-DE" sz="1000">
                <a:solidFill>
                  <a:srgbClr val="6E6E6E"/>
                </a:solidFill>
              </a:rPr>
              <a:t>	 </a:t>
            </a:r>
            <a:fld id="{00044191-0CCC-4E47-A6A4-1EEC51D437B3}" type="slidenum">
              <a:rPr lang="de-DE" altLang="de-DE" sz="1000" smtClean="0">
                <a:solidFill>
                  <a:srgbClr val="6E6E6E"/>
                </a:solidFill>
              </a:rPr>
              <a:pPr eaLnBrk="1" hangingPunct="1">
                <a:defRPr/>
              </a:pPr>
              <a:t>‹Nr.›</a:t>
            </a:fld>
            <a:endParaRPr lang="de-DE" altLang="de-DE" sz="1000">
              <a:solidFill>
                <a:srgbClr val="6E6E6E"/>
              </a:solidFill>
            </a:endParaRPr>
          </a:p>
        </p:txBody>
      </p:sp>
    </p:spTree>
  </p:cSld>
  <p:clrMap bg1="lt1" tx1="dk1" bg2="lt2" tx2="dk2" accent1="accent1" accent2="accent2" accent3="accent3" accent4="accent4" accent5="accent5" accent6="accent6" hlink="hlink" folHlink="folHlink"/>
  <p:sldLayoutIdLst>
    <p:sldLayoutId id="2147484085" r:id="rId1"/>
    <p:sldLayoutId id="2147484079" r:id="rId2"/>
    <p:sldLayoutId id="2147484080" r:id="rId3"/>
    <p:sldLayoutId id="2147484081" r:id="rId4"/>
    <p:sldLayoutId id="2147484082" r:id="rId5"/>
    <p:sldLayoutId id="2147484083" r:id="rId6"/>
    <p:sldLayoutId id="2147484084" r:id="rId7"/>
  </p:sldLayoutIdLst>
  <p:transition spd="slow">
    <p:wipe dir="r"/>
  </p:transition>
  <p:hf hdr="0"/>
  <p:txStyles>
    <p:titleStyle>
      <a:lvl1pPr algn="l" rtl="0" eaLnBrk="0" fontAlgn="base" hangingPunct="0">
        <a:spcBef>
          <a:spcPct val="0"/>
        </a:spcBef>
        <a:spcAft>
          <a:spcPct val="0"/>
        </a:spcAft>
        <a:defRPr b="1" cap="all">
          <a:solidFill>
            <a:schemeClr val="tx2"/>
          </a:solidFill>
          <a:latin typeface="+mj-lt"/>
          <a:ea typeface="MS PGothic" panose="020B0600070205080204" pitchFamily="34" charset="-128"/>
          <a:cs typeface="Arial Unicode MS" charset="0"/>
        </a:defRPr>
      </a:lvl1pPr>
      <a:lvl2pPr algn="l" rtl="0" eaLnBrk="0" fontAlgn="base" hangingPunct="0">
        <a:spcBef>
          <a:spcPct val="0"/>
        </a:spcBef>
        <a:spcAft>
          <a:spcPct val="0"/>
        </a:spcAft>
        <a:defRPr b="1">
          <a:solidFill>
            <a:schemeClr val="tx2"/>
          </a:solidFill>
          <a:latin typeface="Arial" charset="0"/>
          <a:ea typeface="MS PGothic" panose="020B0600070205080204" pitchFamily="34" charset="-128"/>
          <a:cs typeface="Arial Unicode MS" charset="0"/>
        </a:defRPr>
      </a:lvl2pPr>
      <a:lvl3pPr algn="l" rtl="0" eaLnBrk="0" fontAlgn="base" hangingPunct="0">
        <a:spcBef>
          <a:spcPct val="0"/>
        </a:spcBef>
        <a:spcAft>
          <a:spcPct val="0"/>
        </a:spcAft>
        <a:defRPr b="1">
          <a:solidFill>
            <a:schemeClr val="tx2"/>
          </a:solidFill>
          <a:latin typeface="Arial" charset="0"/>
          <a:ea typeface="MS PGothic" panose="020B0600070205080204" pitchFamily="34" charset="-128"/>
          <a:cs typeface="Arial Unicode MS" charset="0"/>
        </a:defRPr>
      </a:lvl3pPr>
      <a:lvl4pPr algn="l" rtl="0" eaLnBrk="0" fontAlgn="base" hangingPunct="0">
        <a:spcBef>
          <a:spcPct val="0"/>
        </a:spcBef>
        <a:spcAft>
          <a:spcPct val="0"/>
        </a:spcAft>
        <a:defRPr b="1">
          <a:solidFill>
            <a:schemeClr val="tx2"/>
          </a:solidFill>
          <a:latin typeface="Arial" charset="0"/>
          <a:ea typeface="MS PGothic" panose="020B0600070205080204" pitchFamily="34" charset="-128"/>
          <a:cs typeface="Arial Unicode MS" charset="0"/>
        </a:defRPr>
      </a:lvl4pPr>
      <a:lvl5pPr algn="l" rtl="0" eaLnBrk="0" fontAlgn="base" hangingPunct="0">
        <a:spcBef>
          <a:spcPct val="0"/>
        </a:spcBef>
        <a:spcAft>
          <a:spcPct val="0"/>
        </a:spcAft>
        <a:defRPr b="1">
          <a:solidFill>
            <a:schemeClr val="tx2"/>
          </a:solidFill>
          <a:latin typeface="Arial" charset="0"/>
          <a:ea typeface="MS PGothic" panose="020B0600070205080204" pitchFamily="34" charset="-128"/>
          <a:cs typeface="Arial Unicode MS"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lnSpc>
          <a:spcPct val="95000"/>
        </a:lnSpc>
        <a:spcBef>
          <a:spcPct val="50000"/>
        </a:spcBef>
        <a:spcAft>
          <a:spcPct val="20000"/>
        </a:spcAft>
        <a:buClr>
          <a:schemeClr val="hlink"/>
        </a:buClr>
        <a:defRPr b="1">
          <a:solidFill>
            <a:schemeClr val="tx2"/>
          </a:solidFill>
          <a:latin typeface="+mn-lt"/>
          <a:ea typeface="MS PGothic" panose="020B0600070205080204" pitchFamily="34" charset="-128"/>
          <a:cs typeface="Arial Unicode MS" charset="0"/>
        </a:defRPr>
      </a:lvl1pPr>
      <a:lvl2pPr marL="263525" indent="-261938" algn="l" rtl="0" eaLnBrk="0" fontAlgn="base" hangingPunct="0">
        <a:lnSpc>
          <a:spcPct val="95000"/>
        </a:lnSpc>
        <a:spcBef>
          <a:spcPct val="20000"/>
        </a:spcBef>
        <a:spcAft>
          <a:spcPct val="0"/>
        </a:spcAft>
        <a:buClr>
          <a:srgbClr val="E2001A"/>
        </a:buClr>
        <a:buFont typeface="Arial" panose="020B0604020202020204" pitchFamily="34" charset="0"/>
        <a:buChar char="●"/>
        <a:defRPr>
          <a:solidFill>
            <a:schemeClr val="tx1"/>
          </a:solidFill>
          <a:latin typeface="+mn-lt"/>
          <a:ea typeface="Arial Unicode MS" charset="0"/>
          <a:cs typeface="Arial Unicode MS" charset="0"/>
        </a:defRPr>
      </a:lvl2pPr>
      <a:lvl3pPr marL="542925" indent="-277813" algn="l" rtl="0" eaLnBrk="0" fontAlgn="base" hangingPunct="0">
        <a:lnSpc>
          <a:spcPct val="95000"/>
        </a:lnSpc>
        <a:spcBef>
          <a:spcPct val="20000"/>
        </a:spcBef>
        <a:spcAft>
          <a:spcPct val="0"/>
        </a:spcAft>
        <a:buClr>
          <a:srgbClr val="E2001A"/>
        </a:buClr>
        <a:buFont typeface="Wingdings" panose="05000000000000000000" pitchFamily="2" charset="2"/>
        <a:buChar char="Ø"/>
        <a:defRPr>
          <a:solidFill>
            <a:schemeClr val="tx1"/>
          </a:solidFill>
          <a:latin typeface="+mn-lt"/>
          <a:ea typeface="Arial Unicode MS" charset="0"/>
          <a:cs typeface="Arial Unicode MS" charset="0"/>
        </a:defRPr>
      </a:lvl3pPr>
      <a:lvl4pPr marL="806450" indent="-261938" algn="l" rtl="0" eaLnBrk="0" fontAlgn="base" hangingPunct="0">
        <a:lnSpc>
          <a:spcPct val="95000"/>
        </a:lnSpc>
        <a:spcBef>
          <a:spcPct val="20000"/>
        </a:spcBef>
        <a:spcAft>
          <a:spcPct val="0"/>
        </a:spcAft>
        <a:buClr>
          <a:srgbClr val="E2001A"/>
        </a:buClr>
        <a:buFont typeface="Courier New" panose="02070309020205020404" pitchFamily="49" charset="0"/>
        <a:buChar char="o"/>
        <a:defRPr>
          <a:solidFill>
            <a:schemeClr val="tx1"/>
          </a:solidFill>
          <a:latin typeface="+mn-lt"/>
          <a:ea typeface="Arial Unicode MS" charset="0"/>
          <a:cs typeface="Arial Unicode MS" charset="0"/>
        </a:defRPr>
      </a:lvl4pPr>
      <a:lvl5pPr marL="1073150" indent="-265113" algn="l" rtl="0" eaLnBrk="0" fontAlgn="base" hangingPunct="0">
        <a:lnSpc>
          <a:spcPct val="95000"/>
        </a:lnSpc>
        <a:spcBef>
          <a:spcPct val="20000"/>
        </a:spcBef>
        <a:spcAft>
          <a:spcPct val="0"/>
        </a:spcAft>
        <a:buClr>
          <a:srgbClr val="E2001A"/>
        </a:buClr>
        <a:buFont typeface="Wingdings" panose="05000000000000000000" pitchFamily="2" charset="2"/>
        <a:buChar char="§"/>
        <a:defRPr>
          <a:solidFill>
            <a:schemeClr val="tx1"/>
          </a:solidFill>
          <a:latin typeface="+mn-lt"/>
          <a:ea typeface="Arial Unicode MS" charset="0"/>
          <a:cs typeface="Arial Unicode MS"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hyperlink" Target="http://www.zvshk.de"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9"/>
          <p:cNvSpPr>
            <a:spLocks noGrp="1" noChangeArrowheads="1"/>
          </p:cNvSpPr>
          <p:nvPr>
            <p:ph type="ctrTitle"/>
          </p:nvPr>
        </p:nvSpPr>
        <p:spPr>
          <a:xfrm>
            <a:off x="2484438" y="4926013"/>
            <a:ext cx="5608637" cy="735012"/>
          </a:xfrm>
        </p:spPr>
        <p:txBody>
          <a:bodyPr/>
          <a:lstStyle/>
          <a:p>
            <a:r>
              <a:rPr lang="de-DE" altLang="de-DE" cap="none">
                <a:ea typeface="MS PGothic" panose="020B0600070205080204" pitchFamily="34" charset="-128"/>
              </a:rPr>
              <a:t>ZVSHK-Qualitätszeichen </a:t>
            </a:r>
            <a:br>
              <a:rPr lang="de-DE" altLang="de-DE" cap="none">
                <a:ea typeface="MS PGothic" panose="020B0600070205080204" pitchFamily="34" charset="-128"/>
              </a:rPr>
            </a:br>
            <a:r>
              <a:rPr lang="de-DE" altLang="de-DE" b="0" cap="none">
                <a:ea typeface="MS PGothic" panose="020B0600070205080204" pitchFamily="34" charset="-128"/>
              </a:rPr>
              <a:t>Zertifizierter Hersteller – </a:t>
            </a:r>
            <a:br>
              <a:rPr lang="de-DE" altLang="de-DE" b="0" cap="none">
                <a:ea typeface="MS PGothic" panose="020B0600070205080204" pitchFamily="34" charset="-128"/>
              </a:rPr>
            </a:br>
            <a:r>
              <a:rPr lang="de-DE" altLang="de-DE" b="0" cap="none">
                <a:ea typeface="MS PGothic" panose="020B0600070205080204" pitchFamily="34" charset="-128"/>
              </a:rPr>
              <a:t>Qualität, Sicherheit, Service</a:t>
            </a:r>
          </a:p>
        </p:txBody>
      </p:sp>
      <p:sp>
        <p:nvSpPr>
          <p:cNvPr id="5123" name="Rectangle 10"/>
          <p:cNvSpPr>
            <a:spLocks noGrp="1" noChangeArrowheads="1"/>
          </p:cNvSpPr>
          <p:nvPr>
            <p:ph type="subTitle" idx="1"/>
          </p:nvPr>
        </p:nvSpPr>
        <p:spPr>
          <a:xfrm>
            <a:off x="2484438" y="5732463"/>
            <a:ext cx="5608637" cy="433387"/>
          </a:xfrm>
        </p:spPr>
        <p:txBody>
          <a:bodyPr/>
          <a:lstStyle/>
          <a:p>
            <a:pPr marL="0" indent="0"/>
            <a:r>
              <a:rPr lang="de-DE" altLang="de-DE">
                <a:ea typeface="MS PGothic" panose="020B0600070205080204" pitchFamily="34" charset="-128"/>
              </a:rPr>
              <a:t>Eine Initiative für Handwerk und Hersteller</a:t>
            </a:r>
          </a:p>
        </p:txBody>
      </p:sp>
      <p:sp>
        <p:nvSpPr>
          <p:cNvPr id="5124" name="Textfeld 1"/>
          <p:cNvSpPr txBox="1">
            <a:spLocks noChangeArrowheads="1"/>
          </p:cNvSpPr>
          <p:nvPr/>
        </p:nvSpPr>
        <p:spPr bwMode="auto">
          <a:xfrm>
            <a:off x="1349375" y="333057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endParaRPr lang="de-DE" altLang="de-DE" sz="1000"/>
          </a:p>
        </p:txBody>
      </p:sp>
      <p:sp>
        <p:nvSpPr>
          <p:cNvPr id="5125" name="Textfeld 2"/>
          <p:cNvSpPr txBox="1">
            <a:spLocks noChangeArrowheads="1"/>
          </p:cNvSpPr>
          <p:nvPr/>
        </p:nvSpPr>
        <p:spPr bwMode="auto">
          <a:xfrm>
            <a:off x="1208088" y="143668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endParaRPr lang="de-DE" altLang="de-DE" sz="1000"/>
          </a:p>
        </p:txBody>
      </p:sp>
      <p:sp>
        <p:nvSpPr>
          <p:cNvPr id="5126" name="Textfeld 1"/>
          <p:cNvSpPr txBox="1">
            <a:spLocks noChangeArrowheads="1"/>
          </p:cNvSpPr>
          <p:nvPr/>
        </p:nvSpPr>
        <p:spPr bwMode="auto">
          <a:xfrm>
            <a:off x="5910263" y="149066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endParaRPr lang="de-DE" altLang="de-DE" sz="1000"/>
          </a:p>
        </p:txBody>
      </p:sp>
    </p:spTree>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Inhaltsplatzhalter 2"/>
          <p:cNvSpPr>
            <a:spLocks noGrp="1" noChangeArrowheads="1"/>
          </p:cNvSpPr>
          <p:nvPr>
            <p:ph idx="1"/>
          </p:nvPr>
        </p:nvSpPr>
        <p:spPr>
          <a:xfrm>
            <a:off x="984250" y="1989138"/>
            <a:ext cx="7058025" cy="4176712"/>
          </a:xfrm>
        </p:spPr>
        <p:txBody>
          <a:bodyPr/>
          <a:lstStyle/>
          <a:p>
            <a:pPr algn="ctr"/>
            <a:endParaRPr lang="de-DE" altLang="de-DE">
              <a:cs typeface="Arial Unicode MS" panose="020B0604020202020204" pitchFamily="34" charset="-128"/>
            </a:endParaRPr>
          </a:p>
          <a:p>
            <a:pPr algn="ctr"/>
            <a:endParaRPr lang="de-DE" altLang="de-DE">
              <a:cs typeface="Arial Unicode MS" panose="020B0604020202020204" pitchFamily="34" charset="-128"/>
            </a:endParaRPr>
          </a:p>
          <a:p>
            <a:pPr algn="ctr"/>
            <a:endParaRPr lang="de-DE" altLang="de-DE">
              <a:cs typeface="Arial Unicode MS" panose="020B0604020202020204" pitchFamily="34" charset="-128"/>
            </a:endParaRPr>
          </a:p>
          <a:p>
            <a:pPr algn="ctr"/>
            <a:r>
              <a:rPr lang="de-DE" altLang="de-DE" sz="2400" i="1">
                <a:cs typeface="Arial Unicode MS" panose="020B0604020202020204" pitchFamily="34" charset="-128"/>
              </a:rPr>
              <a:t>   </a:t>
            </a:r>
            <a:r>
              <a:rPr lang="de-DE" altLang="de-DE" sz="2400">
                <a:cs typeface="Arial Unicode MS" panose="020B0604020202020204" pitchFamily="34" charset="-128"/>
              </a:rPr>
              <a:t>Was leistet das ZVSHK-Qualitätszeichen?</a:t>
            </a:r>
            <a:endParaRPr lang="de-DE" altLang="de-DE">
              <a:cs typeface="Arial Unicode MS" panose="020B0604020202020204" pitchFamily="34" charset="-128"/>
            </a:endParaRPr>
          </a:p>
        </p:txBody>
      </p:sp>
    </p:spTree>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Bild 2" descr="Bildschirmfoto 2019-11-14 um 19.08.07.png"/>
          <p:cNvPicPr>
            <a:picLocks noChangeAspect="1"/>
          </p:cNvPicPr>
          <p:nvPr/>
        </p:nvPicPr>
        <p:blipFill>
          <a:blip r:embed="rId2">
            <a:extLst>
              <a:ext uri="{28A0092B-C50C-407E-A947-70E740481C1C}">
                <a14:useLocalDpi xmlns:a14="http://schemas.microsoft.com/office/drawing/2010/main" val="0"/>
              </a:ext>
            </a:extLst>
          </a:blip>
          <a:srcRect t="6824" b="2101"/>
          <a:stretch>
            <a:fillRect/>
          </a:stretch>
        </p:blipFill>
        <p:spPr bwMode="auto">
          <a:xfrm>
            <a:off x="0" y="1493838"/>
            <a:ext cx="91440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Grafik 2" descr="Ein Bild, das Person, drinnen, Mann, Tisch enthält.&#10;&#10;Automatisch generierte Beschreib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3838"/>
            <a:ext cx="91440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p:nvPr/>
        </p:nvSpPr>
        <p:spPr>
          <a:xfrm>
            <a:off x="4859338" y="1836738"/>
            <a:ext cx="3967162" cy="3600450"/>
          </a:xfrm>
          <a:prstGeom prst="rect">
            <a:avLst/>
          </a:prstGeom>
          <a:solidFill>
            <a:schemeClr val="bg1">
              <a:lumMod val="95000"/>
              <a:alpha val="78000"/>
            </a:schemeClr>
          </a:solidFill>
        </p:spPr>
        <p:txBody>
          <a:bodyPr>
            <a:spAutoFit/>
          </a:bodyPr>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a:buClr>
                <a:srgbClr val="E2001A"/>
              </a:buClr>
              <a:defRPr/>
            </a:pPr>
            <a:r>
              <a:rPr lang="de-DE" altLang="de-DE" sz="2000">
                <a:solidFill>
                  <a:srgbClr val="595959"/>
                </a:solidFill>
              </a:rPr>
              <a:t>„Tausende gängige Produkte – da fällt es schwer, den Überblick zu behalten. Das Zeichen ist eine einfache Orientierung für den Handwerker. Er weiß, da hat er ein gutes Produkt, das er einsetzen kann, und einen hervorragenden Support.“ </a:t>
            </a:r>
          </a:p>
          <a:p>
            <a:pPr>
              <a:buClr>
                <a:srgbClr val="E2001A"/>
              </a:buClr>
              <a:defRPr/>
            </a:pPr>
            <a:endParaRPr lang="de-DE" altLang="de-DE" sz="2000">
              <a:solidFill>
                <a:srgbClr val="595959"/>
              </a:solidFill>
            </a:endParaRPr>
          </a:p>
          <a:p>
            <a:pPr>
              <a:buClr>
                <a:srgbClr val="E2001A"/>
              </a:buClr>
              <a:defRPr/>
            </a:pPr>
            <a:r>
              <a:rPr lang="de-DE" altLang="de-DE" sz="1200">
                <a:solidFill>
                  <a:schemeClr val="tx2"/>
                </a:solidFill>
              </a:rPr>
              <a:t>Heiko Exner</a:t>
            </a:r>
          </a:p>
          <a:p>
            <a:pPr>
              <a:buClr>
                <a:srgbClr val="E2001A"/>
              </a:buClr>
              <a:defRPr/>
            </a:pPr>
            <a:r>
              <a:rPr lang="de-DE" altLang="de-DE" sz="1200">
                <a:solidFill>
                  <a:schemeClr val="tx2"/>
                </a:solidFill>
              </a:rPr>
              <a:t>Handwerksmeister</a:t>
            </a:r>
          </a:p>
          <a:p>
            <a:pPr>
              <a:buClr>
                <a:srgbClr val="E2001A"/>
              </a:buClr>
              <a:defRPr/>
            </a:pPr>
            <a:r>
              <a:rPr lang="de-DE" altLang="de-DE" sz="1200">
                <a:solidFill>
                  <a:schemeClr val="tx2"/>
                </a:solidFill>
              </a:rPr>
              <a:t>Ausbilder Sanitär SHK-Kompetenzzentrum</a:t>
            </a:r>
            <a:br>
              <a:rPr lang="de-DE" altLang="de-DE" sz="2000">
                <a:solidFill>
                  <a:srgbClr val="595959"/>
                </a:solidFill>
              </a:rPr>
            </a:br>
            <a:endParaRPr lang="de-DE" altLang="de-DE" sz="1200">
              <a:solidFill>
                <a:schemeClr val="tx2"/>
              </a:solidFill>
            </a:endParaRPr>
          </a:p>
        </p:txBody>
      </p:sp>
    </p:spTree>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Grafik 2" descr="Ein Bild, das Hand, sitzend, Tisch, haltend enthält.&#10;&#10;Automatisch generierte Beschreib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3838"/>
            <a:ext cx="91440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rafik 5" descr="Ein Bild, das Person, Mann, drinnen, Tisch enthält.&#10;&#10;Automatisch generierte Beschreib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3838"/>
            <a:ext cx="91440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p:nvPr/>
        </p:nvSpPr>
        <p:spPr>
          <a:xfrm>
            <a:off x="4859338" y="1836738"/>
            <a:ext cx="3960812" cy="2554287"/>
          </a:xfrm>
          <a:prstGeom prst="rect">
            <a:avLst/>
          </a:prstGeom>
          <a:solidFill>
            <a:schemeClr val="bg1">
              <a:lumMod val="95000"/>
              <a:alpha val="78000"/>
            </a:schemeClr>
          </a:solidFill>
        </p:spPr>
        <p:txBody>
          <a:bodyPr>
            <a:spAutoFit/>
          </a:bodyPr>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a:buClr>
                <a:srgbClr val="E2001A"/>
              </a:buClr>
              <a:defRPr/>
            </a:pPr>
            <a:r>
              <a:rPr lang="de-DE" altLang="de-DE" sz="2000">
                <a:solidFill>
                  <a:srgbClr val="595959"/>
                </a:solidFill>
              </a:rPr>
              <a:t>„Das Qualitätszeichen steht für Nachhaltigkeit: für hochwertige Produkte mit Herkunftssicherheit und Ersatzteil- und Nachkaufsicherheit.“</a:t>
            </a:r>
          </a:p>
          <a:p>
            <a:pPr>
              <a:buClr>
                <a:srgbClr val="E2001A"/>
              </a:buClr>
              <a:defRPr/>
            </a:pPr>
            <a:endParaRPr lang="de-DE" altLang="de-DE" sz="1200">
              <a:solidFill>
                <a:schemeClr val="tx2"/>
              </a:solidFill>
            </a:endParaRPr>
          </a:p>
          <a:p>
            <a:pPr>
              <a:buClr>
                <a:srgbClr val="E2001A"/>
              </a:buClr>
              <a:defRPr/>
            </a:pPr>
            <a:r>
              <a:rPr lang="de-DE" altLang="de-DE" sz="1200">
                <a:solidFill>
                  <a:schemeClr val="tx2"/>
                </a:solidFill>
              </a:rPr>
              <a:t>Dirk Jänichen</a:t>
            </a:r>
          </a:p>
          <a:p>
            <a:pPr>
              <a:buClr>
                <a:srgbClr val="E2001A"/>
              </a:buClr>
              <a:defRPr/>
            </a:pPr>
            <a:r>
              <a:rPr lang="de-DE" altLang="de-DE" sz="1200">
                <a:solidFill>
                  <a:schemeClr val="tx2"/>
                </a:solidFill>
              </a:rPr>
              <a:t>Jänichen Versorgungstechnik GmbH</a:t>
            </a:r>
          </a:p>
          <a:p>
            <a:pPr>
              <a:buClr>
                <a:srgbClr val="E2001A"/>
              </a:buClr>
              <a:defRPr/>
            </a:pPr>
            <a:r>
              <a:rPr lang="de-DE" altLang="de-DE" sz="1200">
                <a:solidFill>
                  <a:schemeClr val="tx2"/>
                </a:solidFill>
              </a:rPr>
              <a:t>Vorstand Innung Berlin</a:t>
            </a:r>
            <a:br>
              <a:rPr lang="de-DE" altLang="de-DE" sz="2000">
                <a:solidFill>
                  <a:srgbClr val="595959"/>
                </a:solidFill>
              </a:rPr>
            </a:br>
            <a:endParaRPr lang="de-DE" altLang="de-DE" sz="1200">
              <a:solidFill>
                <a:schemeClr val="tx2"/>
              </a:solidFill>
            </a:endParaRPr>
          </a:p>
        </p:txBody>
      </p:sp>
    </p:spTree>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platzhalter 2"/>
          <p:cNvSpPr>
            <a:spLocks noGrp="1" noChangeArrowheads="1"/>
          </p:cNvSpPr>
          <p:nvPr>
            <p:ph type="body" sz="quarter" idx="10"/>
          </p:nvPr>
        </p:nvSpPr>
        <p:spPr/>
        <p:txBody>
          <a:bodyPr/>
          <a:lstStyle/>
          <a:p>
            <a:pPr marL="0" indent="0">
              <a:buClr>
                <a:srgbClr val="E2001A"/>
              </a:buClr>
            </a:pPr>
            <a:r>
              <a:rPr lang="de-DE" altLang="de-DE">
                <a:cs typeface="Arial Unicode MS" panose="020B0604020202020204" pitchFamily="34" charset="-128"/>
              </a:rPr>
              <a:t>Die wichtigsten Qualitätskriterien im Überblick:</a:t>
            </a:r>
          </a:p>
          <a:p>
            <a:pPr marL="0" indent="0">
              <a:buClr>
                <a:srgbClr val="E2001A"/>
              </a:buClr>
            </a:pPr>
            <a:r>
              <a:rPr lang="de-DE" altLang="de-DE" b="0">
                <a:solidFill>
                  <a:srgbClr val="000000"/>
                </a:solidFill>
                <a:cs typeface="Arial" panose="020B0604020202020204" pitchFamily="34" charset="0"/>
              </a:rPr>
              <a:t>Erfüllung der in der Bundesrepublik Deutschland jeweils geltenden technischen Vorschriften, Normen und Gütesicherungskriterien, Nachweis der erforderlichen Qualitätszeichen </a:t>
            </a:r>
          </a:p>
          <a:p>
            <a:pPr marL="0" indent="0">
              <a:buClr>
                <a:srgbClr val="E2001A"/>
              </a:buClr>
            </a:pPr>
            <a:r>
              <a:rPr lang="de-DE" altLang="de-DE" b="0">
                <a:solidFill>
                  <a:srgbClr val="000000"/>
                </a:solidFill>
                <a:cs typeface="Arial" panose="020B0604020202020204" pitchFamily="34" charset="0"/>
              </a:rPr>
              <a:t>Klassifikationsdaten, Planungsdaten, Montageunterlagen u.v.m. – aktuell, einheitlich, richtlinienkonform</a:t>
            </a:r>
          </a:p>
          <a:p>
            <a:pPr marL="0" indent="0">
              <a:buClr>
                <a:srgbClr val="E2001A"/>
              </a:buClr>
            </a:pPr>
            <a:r>
              <a:rPr lang="de-DE" altLang="de-DE" b="0">
                <a:solidFill>
                  <a:schemeClr val="tx1"/>
                </a:solidFill>
                <a:cs typeface="Arial Unicode MS" panose="020B0604020202020204" pitchFamily="34" charset="-128"/>
              </a:rPr>
              <a:t>Warenverfügbarkeits- und Versandinformationen – transparent und verlässlich. GTIN</a:t>
            </a:r>
          </a:p>
          <a:p>
            <a:pPr marL="0" indent="0">
              <a:buClr>
                <a:srgbClr val="E2001A"/>
              </a:buClr>
            </a:pPr>
            <a:r>
              <a:rPr lang="de-DE" altLang="de-DE" b="0">
                <a:solidFill>
                  <a:schemeClr val="tx1"/>
                </a:solidFill>
                <a:cs typeface="Arial Unicode MS" panose="020B0604020202020204" pitchFamily="34" charset="-128"/>
              </a:rPr>
              <a:t>Beteiligung am kostenlosen Rücknahmesystem für Transportverpackungen</a:t>
            </a:r>
          </a:p>
        </p:txBody>
      </p:sp>
      <p:sp>
        <p:nvSpPr>
          <p:cNvPr id="24579" name="Textfeld 3"/>
          <p:cNvSpPr txBox="1">
            <a:spLocks noChangeArrowheads="1"/>
          </p:cNvSpPr>
          <p:nvPr/>
        </p:nvSpPr>
        <p:spPr bwMode="auto">
          <a:xfrm>
            <a:off x="7929563" y="2205038"/>
            <a:ext cx="6477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algn="ctr"/>
            <a:r>
              <a:rPr lang="de-DE" altLang="de-DE" sz="4000">
                <a:solidFill>
                  <a:schemeClr val="accent1"/>
                </a:solidFill>
                <a:latin typeface="Zapf Dingbats" charset="2"/>
                <a:sym typeface="Zapf Dingbats" charset="2"/>
              </a:rPr>
              <a:t>✔</a:t>
            </a:r>
            <a:endParaRPr lang="de-DE" altLang="de-DE" sz="4000">
              <a:solidFill>
                <a:schemeClr val="accent1"/>
              </a:solidFill>
            </a:endParaRPr>
          </a:p>
        </p:txBody>
      </p:sp>
      <p:sp>
        <p:nvSpPr>
          <p:cNvPr id="24580" name="Textfeld 5"/>
          <p:cNvSpPr txBox="1">
            <a:spLocks noChangeArrowheads="1"/>
          </p:cNvSpPr>
          <p:nvPr/>
        </p:nvSpPr>
        <p:spPr bwMode="auto">
          <a:xfrm>
            <a:off x="7929563" y="3076575"/>
            <a:ext cx="6477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algn="ctr"/>
            <a:r>
              <a:rPr lang="de-DE" altLang="de-DE" sz="4000">
                <a:solidFill>
                  <a:schemeClr val="accent1"/>
                </a:solidFill>
                <a:latin typeface="Zapf Dingbats" charset="2"/>
                <a:sym typeface="Zapf Dingbats" charset="2"/>
              </a:rPr>
              <a:t>✔</a:t>
            </a:r>
            <a:endParaRPr lang="de-DE" altLang="de-DE" sz="4000">
              <a:solidFill>
                <a:schemeClr val="accent1"/>
              </a:solidFill>
            </a:endParaRPr>
          </a:p>
        </p:txBody>
      </p:sp>
      <p:sp>
        <p:nvSpPr>
          <p:cNvPr id="24581" name="Textfeld 6"/>
          <p:cNvSpPr txBox="1">
            <a:spLocks noChangeArrowheads="1"/>
          </p:cNvSpPr>
          <p:nvPr/>
        </p:nvSpPr>
        <p:spPr bwMode="auto">
          <a:xfrm>
            <a:off x="7929563" y="3797300"/>
            <a:ext cx="6477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algn="ctr"/>
            <a:r>
              <a:rPr lang="de-DE" altLang="de-DE" sz="4000">
                <a:solidFill>
                  <a:schemeClr val="accent1"/>
                </a:solidFill>
                <a:latin typeface="Zapf Dingbats" charset="2"/>
                <a:sym typeface="Zapf Dingbats" charset="2"/>
              </a:rPr>
              <a:t>✔</a:t>
            </a:r>
            <a:endParaRPr lang="de-DE" altLang="de-DE" sz="4000">
              <a:solidFill>
                <a:schemeClr val="accent1"/>
              </a:solidFill>
            </a:endParaRPr>
          </a:p>
        </p:txBody>
      </p:sp>
      <p:sp>
        <p:nvSpPr>
          <p:cNvPr id="24582" name="Textfeld 7"/>
          <p:cNvSpPr txBox="1">
            <a:spLocks noChangeArrowheads="1"/>
          </p:cNvSpPr>
          <p:nvPr/>
        </p:nvSpPr>
        <p:spPr bwMode="auto">
          <a:xfrm>
            <a:off x="7929563" y="4518025"/>
            <a:ext cx="6477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algn="ctr"/>
            <a:r>
              <a:rPr lang="de-DE" altLang="de-DE" sz="4000">
                <a:solidFill>
                  <a:schemeClr val="accent1"/>
                </a:solidFill>
                <a:latin typeface="Zapf Dingbats" charset="2"/>
                <a:sym typeface="Zapf Dingbats" charset="2"/>
              </a:rPr>
              <a:t>✔</a:t>
            </a:r>
            <a:endParaRPr lang="de-DE" altLang="de-DE" sz="4000">
              <a:solidFill>
                <a:schemeClr val="accent1"/>
              </a:solidFill>
            </a:endParaRPr>
          </a:p>
        </p:txBody>
      </p:sp>
    </p:spTree>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Grafik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08125"/>
            <a:ext cx="9144000" cy="46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ch oben gekrümmter Pfeil 6"/>
          <p:cNvSpPr/>
          <p:nvPr/>
        </p:nvSpPr>
        <p:spPr>
          <a:xfrm rot="5400000" flipH="1">
            <a:off x="915988" y="2676525"/>
            <a:ext cx="4768850" cy="2063750"/>
          </a:xfrm>
          <a:prstGeom prst="curvedUpArrow">
            <a:avLst/>
          </a:prstGeom>
          <a:solidFill>
            <a:schemeClr val="bg1">
              <a:lumMod val="75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sz="1400" dirty="0">
                <a:solidFill>
                  <a:schemeClr val="tx1"/>
                </a:solidFill>
              </a:rPr>
              <a:t> </a:t>
            </a:r>
          </a:p>
        </p:txBody>
      </p:sp>
      <p:sp>
        <p:nvSpPr>
          <p:cNvPr id="8" name="Nach oben gekrümmter Pfeil 7"/>
          <p:cNvSpPr/>
          <p:nvPr/>
        </p:nvSpPr>
        <p:spPr>
          <a:xfrm rot="16200000" flipH="1">
            <a:off x="3355182" y="2875756"/>
            <a:ext cx="4768850" cy="2065337"/>
          </a:xfrm>
          <a:prstGeom prst="curvedUpArrow">
            <a:avLst/>
          </a:prstGeom>
          <a:solidFill>
            <a:schemeClr val="bg1">
              <a:lumMod val="75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sz="1400" dirty="0">
                <a:solidFill>
                  <a:schemeClr val="tx1"/>
                </a:solidFill>
              </a:rPr>
              <a:t>          </a:t>
            </a:r>
          </a:p>
        </p:txBody>
      </p:sp>
      <p:sp>
        <p:nvSpPr>
          <p:cNvPr id="26628" name="Titel 1"/>
          <p:cNvSpPr>
            <a:spLocks noGrp="1" noChangeArrowheads="1"/>
          </p:cNvSpPr>
          <p:nvPr>
            <p:ph type="title"/>
          </p:nvPr>
        </p:nvSpPr>
        <p:spPr/>
        <p:txBody>
          <a:bodyPr/>
          <a:lstStyle/>
          <a:p>
            <a:r>
              <a:rPr lang="de-DE" altLang="de-DE" cap="none">
                <a:cs typeface="Arial Unicode MS" panose="020B0604020202020204" pitchFamily="34" charset="-128"/>
              </a:rPr>
              <a:t>UNSER VERSPRECHEN AN SIE</a:t>
            </a:r>
          </a:p>
        </p:txBody>
      </p:sp>
      <p:sp>
        <p:nvSpPr>
          <p:cNvPr id="26629" name="Inhaltsplatzhalter 2"/>
          <p:cNvSpPr>
            <a:spLocks noGrp="1" noChangeArrowheads="1"/>
          </p:cNvSpPr>
          <p:nvPr>
            <p:ph idx="1"/>
          </p:nvPr>
        </p:nvSpPr>
        <p:spPr/>
        <p:txBody>
          <a:bodyPr/>
          <a:lstStyle/>
          <a:p>
            <a:pPr marL="0" indent="0">
              <a:buClr>
                <a:srgbClr val="E2001A"/>
              </a:buClr>
            </a:pPr>
            <a:r>
              <a:rPr lang="de-DE" altLang="de-DE">
                <a:cs typeface="Arial Unicode MS" panose="020B0604020202020204" pitchFamily="34" charset="-128"/>
              </a:rPr>
              <a:t>Transparenz </a:t>
            </a:r>
          </a:p>
          <a:p>
            <a:pPr marL="0" indent="0">
              <a:buClr>
                <a:srgbClr val="E2001A"/>
              </a:buClr>
            </a:pPr>
            <a:r>
              <a:rPr lang="de-DE" altLang="de-DE" b="0">
                <a:solidFill>
                  <a:schemeClr val="tx1"/>
                </a:solidFill>
                <a:cs typeface="Arial Unicode MS" panose="020B0604020202020204" pitchFamily="34" charset="-128"/>
              </a:rPr>
              <a:t>Die Zertifizierung erfolgt in einem </a:t>
            </a:r>
            <a:r>
              <a:rPr lang="de-DE" altLang="de-DE">
                <a:solidFill>
                  <a:schemeClr val="tx1"/>
                </a:solidFill>
                <a:cs typeface="Arial Unicode MS" panose="020B0604020202020204" pitchFamily="34" charset="-128"/>
              </a:rPr>
              <a:t>öffentlichen Verfahren</a:t>
            </a:r>
            <a:r>
              <a:rPr lang="de-DE" altLang="de-DE" b="0">
                <a:solidFill>
                  <a:schemeClr val="tx1"/>
                </a:solidFill>
                <a:cs typeface="Arial Unicode MS" panose="020B0604020202020204" pitchFamily="34" charset="-128"/>
              </a:rPr>
              <a:t> auf Grundlage </a:t>
            </a:r>
            <a:r>
              <a:rPr lang="de-DE" altLang="de-DE">
                <a:solidFill>
                  <a:schemeClr val="tx1"/>
                </a:solidFill>
                <a:cs typeface="Arial Unicode MS" panose="020B0604020202020204" pitchFamily="34" charset="-128"/>
              </a:rPr>
              <a:t>transparenter Kriterien</a:t>
            </a:r>
            <a:r>
              <a:rPr lang="de-DE" altLang="de-DE" b="0">
                <a:solidFill>
                  <a:schemeClr val="tx1"/>
                </a:solidFill>
                <a:cs typeface="Arial Unicode MS" panose="020B0604020202020204" pitchFamily="34" charset="-128"/>
              </a:rPr>
              <a:t>.</a:t>
            </a:r>
          </a:p>
          <a:p>
            <a:pPr marL="0" indent="0">
              <a:buClr>
                <a:srgbClr val="E2001A"/>
              </a:buClr>
            </a:pPr>
            <a:r>
              <a:rPr lang="de-DE" altLang="de-DE" b="0">
                <a:solidFill>
                  <a:schemeClr val="tx1"/>
                </a:solidFill>
                <a:cs typeface="Arial Unicode MS" panose="020B0604020202020204" pitchFamily="34" charset="-128"/>
              </a:rPr>
              <a:t>Die laufenden Zertifizierungsverfahren sind öffentlich auf </a:t>
            </a:r>
            <a:r>
              <a:rPr lang="de-DE" altLang="de-DE" b="0">
                <a:solidFill>
                  <a:schemeClr val="tx1"/>
                </a:solidFill>
                <a:cs typeface="Arial Unicode MS" panose="020B0604020202020204" pitchFamily="34" charset="-128"/>
                <a:hlinkClick r:id="rId2"/>
              </a:rPr>
              <a:t>www.zvshk.de</a:t>
            </a:r>
            <a:r>
              <a:rPr lang="de-DE" altLang="de-DE" b="0">
                <a:solidFill>
                  <a:schemeClr val="tx1"/>
                </a:solidFill>
                <a:cs typeface="Arial Unicode MS" panose="020B0604020202020204" pitchFamily="34" charset="-128"/>
              </a:rPr>
              <a:t> einsehbar. Erfüllt ein Hersteller aus Ihrer Sicht und Erfahrung die Gütekriterien nicht, können Sie dort Widerspruch einlegen.</a:t>
            </a:r>
          </a:p>
          <a:p>
            <a:pPr marL="0" indent="0">
              <a:buClr>
                <a:srgbClr val="E2001A"/>
              </a:buClr>
            </a:pPr>
            <a:r>
              <a:rPr lang="de-DE" altLang="de-DE" b="0">
                <a:solidFill>
                  <a:schemeClr val="tx1"/>
                </a:solidFill>
                <a:cs typeface="Arial Unicode MS" panose="020B0604020202020204" pitchFamily="34" charset="-128"/>
              </a:rPr>
              <a:t>Die Güte- und Prüfbestimmungen inklusive der aktuellen Kriterien stehen dort zur Einsicht und zum Download bereit.</a:t>
            </a:r>
          </a:p>
          <a:p>
            <a:pPr marL="0" indent="0">
              <a:buClr>
                <a:srgbClr val="E2001A"/>
              </a:buClr>
            </a:pPr>
            <a:endParaRPr lang="de-DE" altLang="de-DE" b="0">
              <a:solidFill>
                <a:schemeClr val="tx1"/>
              </a:solidFill>
              <a:cs typeface="Arial Unicode MS" panose="020B0604020202020204" pitchFamily="34" charset="-128"/>
            </a:endParaRPr>
          </a:p>
          <a:p>
            <a:pPr marL="0" indent="0"/>
            <a:endParaRPr lang="de-DE" altLang="de-DE">
              <a:cs typeface="Arial Unicode MS" panose="020B0604020202020204" pitchFamily="34" charset="-128"/>
            </a:endParaRPr>
          </a:p>
        </p:txBody>
      </p:sp>
    </p:spTree>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Grafik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3838"/>
            <a:ext cx="91440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Grafik 2" descr="Ein Bild, das Person, Mann, haltend, stehend enthält.&#10;&#10;Automatisch generierte Beschreib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3838"/>
            <a:ext cx="9144000"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p:nvPr/>
        </p:nvSpPr>
        <p:spPr>
          <a:xfrm>
            <a:off x="360363" y="1836738"/>
            <a:ext cx="4535487" cy="2060575"/>
          </a:xfrm>
          <a:prstGeom prst="rect">
            <a:avLst/>
          </a:prstGeom>
          <a:solidFill>
            <a:schemeClr val="bg1">
              <a:lumMod val="95000"/>
              <a:alpha val="78000"/>
            </a:schemeClr>
          </a:solidFill>
        </p:spPr>
        <p:txBody>
          <a:bodyPr>
            <a:spAutoFit/>
          </a:bodyPr>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a:buClr>
                <a:srgbClr val="E2001A"/>
              </a:buClr>
              <a:defRPr/>
            </a:pPr>
            <a:r>
              <a:rPr lang="de-DE" altLang="de-DE" sz="2000">
                <a:solidFill>
                  <a:srgbClr val="595959"/>
                </a:solidFill>
              </a:rPr>
              <a:t>„Das Qualitätszeichen ist agil. Es ist innovativ und berücksichtigt die Entwicklung neuer Kriterien, die für das Handwerk relevant sind.“</a:t>
            </a:r>
          </a:p>
          <a:p>
            <a:pPr>
              <a:buClr>
                <a:srgbClr val="E2001A"/>
              </a:buClr>
              <a:defRPr/>
            </a:pPr>
            <a:br>
              <a:rPr lang="de-DE" altLang="de-DE" sz="1200">
                <a:solidFill>
                  <a:schemeClr val="tx2"/>
                </a:solidFill>
              </a:rPr>
            </a:br>
            <a:r>
              <a:rPr lang="de-DE" altLang="de-DE" sz="1200">
                <a:solidFill>
                  <a:schemeClr val="tx2"/>
                </a:solidFill>
              </a:rPr>
              <a:t>Carsten Müller-Oehring</a:t>
            </a:r>
          </a:p>
          <a:p>
            <a:pPr>
              <a:buClr>
                <a:srgbClr val="E2001A"/>
              </a:buClr>
              <a:defRPr/>
            </a:pPr>
            <a:r>
              <a:rPr lang="de-DE" altLang="de-DE" sz="1200">
                <a:solidFill>
                  <a:schemeClr val="tx2"/>
                </a:solidFill>
              </a:rPr>
              <a:t>Geschäftsführer Grundsatzfragen/Recht ZVSHK</a:t>
            </a:r>
            <a:br>
              <a:rPr lang="de-DE" altLang="de-DE" sz="2000">
                <a:solidFill>
                  <a:srgbClr val="595959"/>
                </a:solidFill>
              </a:rPr>
            </a:br>
            <a:endParaRPr lang="de-DE" altLang="de-DE" sz="1200">
              <a:solidFill>
                <a:schemeClr val="tx2"/>
              </a:solidFill>
            </a:endParaRPr>
          </a:p>
        </p:txBody>
      </p:sp>
    </p:spTree>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Person, Mann, Anzug, stehend enthält.&#10;&#10;Automatisch generierte Beschreibung">
            <a:extLst>
              <a:ext uri="{FF2B5EF4-FFF2-40B4-BE49-F238E27FC236}">
                <a16:creationId xmlns:a16="http://schemas.microsoft.com/office/drawing/2014/main" id="{D2D74B50-1D14-BF7F-7BBC-829C856F154D}"/>
              </a:ext>
            </a:extLst>
          </p:cNvPr>
          <p:cNvPicPr>
            <a:picLocks noChangeAspect="1"/>
          </p:cNvPicPr>
          <p:nvPr/>
        </p:nvPicPr>
        <p:blipFill>
          <a:blip r:embed="rId3"/>
          <a:stretch>
            <a:fillRect/>
          </a:stretch>
        </p:blipFill>
        <p:spPr>
          <a:xfrm>
            <a:off x="0" y="1493838"/>
            <a:ext cx="9144000" cy="4683729"/>
          </a:xfrm>
          <a:prstGeom prst="rect">
            <a:avLst/>
          </a:prstGeom>
        </p:spPr>
      </p:pic>
      <p:sp>
        <p:nvSpPr>
          <p:cNvPr id="2" name="Rechteck 1">
            <a:extLst>
              <a:ext uri="{FF2B5EF4-FFF2-40B4-BE49-F238E27FC236}">
                <a16:creationId xmlns:a16="http://schemas.microsoft.com/office/drawing/2014/main" id="{6284F743-8ED0-CB84-C747-13A5E566F8CF}"/>
              </a:ext>
            </a:extLst>
          </p:cNvPr>
          <p:cNvSpPr/>
          <p:nvPr/>
        </p:nvSpPr>
        <p:spPr>
          <a:xfrm>
            <a:off x="4932040" y="1844824"/>
            <a:ext cx="3851399" cy="3847207"/>
          </a:xfrm>
          <a:prstGeom prst="rect">
            <a:avLst/>
          </a:prstGeom>
          <a:solidFill>
            <a:schemeClr val="bg1">
              <a:lumMod val="95000"/>
              <a:alpha val="78000"/>
            </a:schemeClr>
          </a:solidFill>
        </p:spPr>
        <p:txBody>
          <a:bodyPr wrap="square">
            <a:spAutoFit/>
          </a:bodyPr>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a:buClr>
                <a:srgbClr val="E2001A"/>
              </a:buClr>
              <a:defRPr/>
            </a:pPr>
            <a:r>
              <a:rPr lang="de-DE" altLang="de-DE" sz="2000" dirty="0">
                <a:solidFill>
                  <a:srgbClr val="595959"/>
                </a:solidFill>
              </a:rPr>
              <a:t>„Das ZVSHK-Qualitätszeichen deckt die Interessen des SHK-Fachhandwerks perfekt ab! </a:t>
            </a:r>
            <a:br>
              <a:rPr lang="de-DE" altLang="de-DE" sz="2000" dirty="0">
                <a:solidFill>
                  <a:srgbClr val="595959"/>
                </a:solidFill>
              </a:rPr>
            </a:br>
            <a:r>
              <a:rPr lang="de-DE" altLang="de-DE" sz="2000" dirty="0">
                <a:solidFill>
                  <a:srgbClr val="595959"/>
                </a:solidFill>
              </a:rPr>
              <a:t>Die aktuelle Querschiesser-Studie zeigt</a:t>
            </a:r>
            <a:r>
              <a:rPr lang="de-DE" altLang="de-DE" sz="2000">
                <a:solidFill>
                  <a:srgbClr val="595959"/>
                </a:solidFill>
              </a:rPr>
              <a:t>: Den </a:t>
            </a:r>
            <a:r>
              <a:rPr lang="de-DE" altLang="de-DE" sz="2000" dirty="0">
                <a:solidFill>
                  <a:srgbClr val="595959"/>
                </a:solidFill>
              </a:rPr>
              <a:t>Herstellern kann die Orientierung im B2B-Marketing bzw. die Zertifizierung empfohlen werden.</a:t>
            </a:r>
            <a:endParaRPr lang="de-DE" altLang="ja-JP" sz="2000" dirty="0">
              <a:solidFill>
                <a:srgbClr val="595959"/>
              </a:solidFill>
            </a:endParaRPr>
          </a:p>
          <a:p>
            <a:pPr>
              <a:buClr>
                <a:srgbClr val="E2001A"/>
              </a:buClr>
              <a:defRPr/>
            </a:pPr>
            <a:endParaRPr lang="de-DE" altLang="de-DE" sz="1200" dirty="0">
              <a:solidFill>
                <a:srgbClr val="595959"/>
              </a:solidFill>
            </a:endParaRPr>
          </a:p>
          <a:p>
            <a:pPr>
              <a:buClr>
                <a:srgbClr val="E2001A"/>
              </a:buClr>
              <a:defRPr/>
            </a:pPr>
            <a:r>
              <a:rPr lang="de-DE" altLang="de-DE" sz="1200" b="1" dirty="0">
                <a:solidFill>
                  <a:srgbClr val="595959"/>
                </a:solidFill>
              </a:rPr>
              <a:t>Hans-Arno </a:t>
            </a:r>
            <a:r>
              <a:rPr lang="de-DE" altLang="de-DE" sz="1200" b="1" dirty="0" err="1">
                <a:solidFill>
                  <a:srgbClr val="595959"/>
                </a:solidFill>
              </a:rPr>
              <a:t>Kloep</a:t>
            </a:r>
            <a:endParaRPr lang="de-DE" altLang="de-DE" sz="1200" b="1" dirty="0">
              <a:solidFill>
                <a:srgbClr val="595959"/>
              </a:solidFill>
            </a:endParaRPr>
          </a:p>
          <a:p>
            <a:pPr>
              <a:buClr>
                <a:srgbClr val="E2001A"/>
              </a:buClr>
              <a:defRPr/>
            </a:pPr>
            <a:r>
              <a:rPr lang="de-DE" altLang="de-DE" sz="1200" b="1" dirty="0">
                <a:solidFill>
                  <a:srgbClr val="595959"/>
                </a:solidFill>
              </a:rPr>
              <a:t>Querschiesser Unternehmensberatung</a:t>
            </a:r>
            <a:br>
              <a:rPr lang="de-DE" altLang="de-DE" sz="1200" dirty="0">
                <a:solidFill>
                  <a:srgbClr val="595959"/>
                </a:solidFill>
              </a:rPr>
            </a:br>
            <a:br>
              <a:rPr lang="de-DE" altLang="de-DE" sz="1200" dirty="0">
                <a:solidFill>
                  <a:srgbClr val="595959"/>
                </a:solidFill>
              </a:rPr>
            </a:br>
            <a:r>
              <a:rPr lang="de-DE" altLang="de-DE" sz="1200" dirty="0">
                <a:solidFill>
                  <a:srgbClr val="595959"/>
                </a:solidFill>
              </a:rPr>
              <a:t>Quelle: „Das ZVSHK-Qualitätszeichen: Detailbericht über eine Handwerkerbefragung zur Relevanz und Wirkstärke des ZVSHK-QZ für das SHK-Handwerk“</a:t>
            </a:r>
          </a:p>
        </p:txBody>
      </p:sp>
    </p:spTree>
    <p:extLst>
      <p:ext uri="{BB962C8B-B14F-4D97-AF65-F5344CB8AC3E}">
        <p14:creationId xmlns:p14="http://schemas.microsoft.com/office/powerpoint/2010/main" val="2741962202"/>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Gruppierung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0600" y="1371600"/>
            <a:ext cx="4508500"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itel 1"/>
          <p:cNvSpPr>
            <a:spLocks noGrp="1" noChangeArrowheads="1"/>
          </p:cNvSpPr>
          <p:nvPr>
            <p:ph type="title"/>
          </p:nvPr>
        </p:nvSpPr>
        <p:spPr/>
        <p:txBody>
          <a:bodyPr/>
          <a:lstStyle/>
          <a:p>
            <a:r>
              <a:rPr lang="de-DE" altLang="de-DE" cap="none">
                <a:cs typeface="Arial Unicode MS" panose="020B0604020202020204" pitchFamily="34" charset="-128"/>
              </a:rPr>
              <a:t>UNSER VERSPRECHEN AN SIE </a:t>
            </a:r>
          </a:p>
        </p:txBody>
      </p:sp>
      <p:sp>
        <p:nvSpPr>
          <p:cNvPr id="29700" name="Inhaltsplatzhalter 2"/>
          <p:cNvSpPr>
            <a:spLocks noGrp="1" noChangeArrowheads="1"/>
          </p:cNvSpPr>
          <p:nvPr>
            <p:ph idx="1"/>
          </p:nvPr>
        </p:nvSpPr>
        <p:spPr/>
        <p:txBody>
          <a:bodyPr/>
          <a:lstStyle/>
          <a:p>
            <a:pPr marL="0" indent="0">
              <a:buClr>
                <a:srgbClr val="E2001A"/>
              </a:buClr>
            </a:pPr>
            <a:r>
              <a:rPr lang="de-DE" altLang="de-DE">
                <a:cs typeface="Arial Unicode MS" panose="020B0604020202020204" pitchFamily="34" charset="-128"/>
              </a:rPr>
              <a:t>Weiterentwicklung statt Stillstand</a:t>
            </a:r>
          </a:p>
          <a:p>
            <a:pPr marL="0" indent="0">
              <a:buClr>
                <a:srgbClr val="E2001A"/>
              </a:buClr>
            </a:pPr>
            <a:r>
              <a:rPr lang="de-DE" altLang="de-DE" b="0">
                <a:solidFill>
                  <a:schemeClr val="tx1"/>
                </a:solidFill>
                <a:cs typeface="Arial Unicode MS" panose="020B0604020202020204" pitchFamily="34" charset="-128"/>
              </a:rPr>
              <a:t>Um Qualität, Sicherheit und Service auf stets aktuellem Standard zu zertifizieren wird die herstellerseitige Erfüllung der Kriterien </a:t>
            </a:r>
            <a:r>
              <a:rPr lang="de-DE" altLang="de-DE">
                <a:solidFill>
                  <a:schemeClr val="tx1"/>
                </a:solidFill>
                <a:cs typeface="Arial Unicode MS" panose="020B0604020202020204" pitchFamily="34" charset="-128"/>
              </a:rPr>
              <a:t>regelmäßig evaluiert. </a:t>
            </a:r>
          </a:p>
          <a:p>
            <a:pPr marL="0" indent="0">
              <a:buClr>
                <a:srgbClr val="E2001A"/>
              </a:buClr>
            </a:pPr>
            <a:r>
              <a:rPr lang="de-DE" altLang="de-DE" b="0">
                <a:solidFill>
                  <a:schemeClr val="tx1"/>
                </a:solidFill>
                <a:cs typeface="Arial Unicode MS" panose="020B0604020202020204" pitchFamily="34" charset="-128"/>
              </a:rPr>
              <a:t>Die</a:t>
            </a:r>
            <a:r>
              <a:rPr lang="de-DE" altLang="de-DE">
                <a:solidFill>
                  <a:schemeClr val="tx1"/>
                </a:solidFill>
                <a:cs typeface="Arial Unicode MS" panose="020B0604020202020204" pitchFamily="34" charset="-128"/>
              </a:rPr>
              <a:t> </a:t>
            </a:r>
            <a:r>
              <a:rPr lang="de-DE" altLang="de-DE" b="0">
                <a:solidFill>
                  <a:schemeClr val="tx1"/>
                </a:solidFill>
                <a:cs typeface="Arial Unicode MS" panose="020B0604020202020204" pitchFamily="34" charset="-128"/>
              </a:rPr>
              <a:t>Kriterien selbst werden jährlich gemeinsam mit Vertretern der Hersteller, des Handwerks sowie der SHK-Organisation im Rahmen eines Qualitätszirkels </a:t>
            </a:r>
            <a:r>
              <a:rPr lang="de-DE" altLang="de-DE">
                <a:solidFill>
                  <a:schemeClr val="tx1"/>
                </a:solidFill>
                <a:cs typeface="Arial Unicode MS" panose="020B0604020202020204" pitchFamily="34" charset="-128"/>
              </a:rPr>
              <a:t>überprüft, modifiziert und erweitert</a:t>
            </a:r>
            <a:r>
              <a:rPr lang="de-DE" altLang="de-DE" b="0">
                <a:solidFill>
                  <a:schemeClr val="tx1"/>
                </a:solidFill>
                <a:cs typeface="Arial Unicode MS" panose="020B0604020202020204" pitchFamily="34" charset="-128"/>
              </a:rPr>
              <a:t>.</a:t>
            </a:r>
          </a:p>
          <a:p>
            <a:pPr marL="0" indent="0">
              <a:buClr>
                <a:srgbClr val="E2001A"/>
              </a:buClr>
            </a:pPr>
            <a:endParaRPr lang="de-DE" altLang="de-DE" b="0">
              <a:solidFill>
                <a:schemeClr val="tx1"/>
              </a:solidFill>
              <a:cs typeface="Arial Unicode MS" panose="020B0604020202020204" pitchFamily="34" charset="-128"/>
            </a:endParaRPr>
          </a:p>
          <a:p>
            <a:pPr marL="0" indent="0"/>
            <a:endParaRPr lang="de-DE" altLang="de-DE">
              <a:cs typeface="Arial Unicode MS" panose="020B0604020202020204" pitchFamily="34" charset="-128"/>
            </a:endParaRPr>
          </a:p>
        </p:txBody>
      </p:sp>
    </p:spTree>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Bild 1" descr="PPT_Partizipation_1 Komment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93838"/>
            <a:ext cx="91440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Grafik 5" descr="Ein Bild, das Person, Mann, Kleidung, drinnen enthält.&#10;&#10;Automatisch generierte Beschreib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3838"/>
            <a:ext cx="91440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p:nvPr/>
        </p:nvSpPr>
        <p:spPr>
          <a:xfrm>
            <a:off x="360363" y="1836738"/>
            <a:ext cx="4032250" cy="2676525"/>
          </a:xfrm>
          <a:prstGeom prst="rect">
            <a:avLst/>
          </a:prstGeom>
          <a:solidFill>
            <a:schemeClr val="bg1">
              <a:lumMod val="95000"/>
              <a:alpha val="78000"/>
            </a:schemeClr>
          </a:solidFill>
        </p:spPr>
        <p:txBody>
          <a:bodyPr>
            <a:spAutoFit/>
          </a:bodyPr>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a:buClr>
                <a:srgbClr val="E2001A"/>
              </a:buClr>
              <a:defRPr/>
            </a:pPr>
            <a:r>
              <a:rPr lang="de-DE" altLang="de-DE" sz="2000">
                <a:solidFill>
                  <a:srgbClr val="595959"/>
                </a:solidFill>
              </a:rPr>
              <a:t>„Dem Qualitätszeichen liegt ein gemeinsamer Ansatz zugrunde. Gemeinsam heißt: mit dem Handwerk, mit den Herstellern, mit der ZVSHK-Verbandsorganisation. “</a:t>
            </a:r>
          </a:p>
          <a:p>
            <a:pPr>
              <a:buClr>
                <a:srgbClr val="E2001A"/>
              </a:buClr>
              <a:defRPr/>
            </a:pPr>
            <a:br>
              <a:rPr lang="de-DE" altLang="de-DE" sz="1200">
                <a:solidFill>
                  <a:schemeClr val="tx2"/>
                </a:solidFill>
              </a:rPr>
            </a:br>
            <a:r>
              <a:rPr lang="de-DE" altLang="de-DE" sz="1200">
                <a:solidFill>
                  <a:schemeClr val="tx2"/>
                </a:solidFill>
              </a:rPr>
              <a:t>Andreas Koch-Martin</a:t>
            </a:r>
          </a:p>
          <a:p>
            <a:pPr>
              <a:buClr>
                <a:srgbClr val="E2001A"/>
              </a:buClr>
              <a:defRPr/>
            </a:pPr>
            <a:r>
              <a:rPr lang="de-DE" altLang="de-DE" sz="1200">
                <a:solidFill>
                  <a:schemeClr val="tx2"/>
                </a:solidFill>
              </a:rPr>
              <a:t>Geschäftsführer Innung Berlin</a:t>
            </a:r>
            <a:br>
              <a:rPr lang="de-DE" altLang="de-DE" sz="2000">
                <a:solidFill>
                  <a:srgbClr val="595959"/>
                </a:solidFill>
              </a:rPr>
            </a:br>
            <a:endParaRPr lang="de-DE" altLang="de-DE" sz="1200">
              <a:solidFill>
                <a:schemeClr val="tx2"/>
              </a:solidFill>
            </a:endParaRPr>
          </a:p>
        </p:txBody>
      </p:sp>
    </p:spTree>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platzhalter 2"/>
          <p:cNvSpPr>
            <a:spLocks noGrp="1" noChangeArrowheads="1"/>
          </p:cNvSpPr>
          <p:nvPr>
            <p:ph type="body" sz="quarter" idx="10"/>
          </p:nvPr>
        </p:nvSpPr>
        <p:spPr/>
        <p:txBody>
          <a:bodyPr/>
          <a:lstStyle/>
          <a:p>
            <a:pPr marL="0" indent="0">
              <a:buClr>
                <a:srgbClr val="E2001A"/>
              </a:buClr>
            </a:pPr>
            <a:r>
              <a:rPr lang="de-DE" altLang="de-DE" b="0">
                <a:solidFill>
                  <a:schemeClr val="tx1"/>
                </a:solidFill>
                <a:cs typeface="Arial Unicode MS" panose="020B0604020202020204" pitchFamily="34" charset="-128"/>
              </a:rPr>
              <a:t>Im Zentrum der Zertifizierung steht der handwerksgerechte Service. Und damit Ihre Interessen.</a:t>
            </a:r>
          </a:p>
          <a:p>
            <a:pPr marL="0" indent="0">
              <a:buClr>
                <a:srgbClr val="E2001A"/>
              </a:buClr>
            </a:pPr>
            <a:r>
              <a:rPr lang="de-DE" altLang="de-DE" b="0">
                <a:solidFill>
                  <a:schemeClr val="tx1"/>
                </a:solidFill>
                <a:cs typeface="Arial Unicode MS" panose="020B0604020202020204" pitchFamily="34" charset="-128"/>
              </a:rPr>
              <a:t>So beteiligen Sie sich aktiv an der Entwicklung und Durchsetzung neuer Branchenstandards:</a:t>
            </a:r>
          </a:p>
          <a:p>
            <a:pPr marL="0" indent="0">
              <a:buClr>
                <a:srgbClr val="E2001A"/>
              </a:buClr>
            </a:pPr>
            <a:r>
              <a:rPr lang="de-DE" altLang="de-DE" b="0">
                <a:solidFill>
                  <a:schemeClr val="tx1"/>
                </a:solidFill>
                <a:cs typeface="Arial Unicode MS" panose="020B0604020202020204" pitchFamily="34" charset="-128"/>
              </a:rPr>
              <a:t> Durch Ihre Kaufentscheidung</a:t>
            </a:r>
          </a:p>
          <a:p>
            <a:pPr marL="0" indent="0">
              <a:buClr>
                <a:srgbClr val="E2001A"/>
              </a:buClr>
            </a:pPr>
            <a:r>
              <a:rPr lang="de-DE" altLang="de-DE" b="0">
                <a:solidFill>
                  <a:schemeClr val="tx1"/>
                </a:solidFill>
                <a:cs typeface="Arial Unicode MS" panose="020B0604020202020204" pitchFamily="34" charset="-128"/>
              </a:rPr>
              <a:t> Durch ihre Teilhabe am Vergabeverfahren</a:t>
            </a:r>
          </a:p>
          <a:p>
            <a:pPr marL="0" indent="0">
              <a:buClr>
                <a:srgbClr val="E2001A"/>
              </a:buClr>
            </a:pPr>
            <a:r>
              <a:rPr lang="de-DE" altLang="de-DE" b="0">
                <a:solidFill>
                  <a:schemeClr val="tx1"/>
                </a:solidFill>
                <a:cs typeface="Arial Unicode MS" panose="020B0604020202020204" pitchFamily="34" charset="-128"/>
              </a:rPr>
              <a:t> Durch Ihre Vertreter in den Landesinnungsverbänden</a:t>
            </a:r>
          </a:p>
          <a:p>
            <a:pPr marL="0" indent="0">
              <a:buClr>
                <a:srgbClr val="E2001A"/>
              </a:buClr>
              <a:buFont typeface="Wingdings" panose="05000000000000000000" pitchFamily="2" charset="2"/>
              <a:buChar char="ü"/>
            </a:pPr>
            <a:endParaRPr lang="de-DE" altLang="de-DE" b="0">
              <a:solidFill>
                <a:schemeClr val="tx1"/>
              </a:solidFill>
              <a:cs typeface="Arial Unicode MS" panose="020B0604020202020204" pitchFamily="34" charset="-128"/>
            </a:endParaRPr>
          </a:p>
          <a:p>
            <a:pPr marL="0" indent="0">
              <a:buClr>
                <a:srgbClr val="E2001A"/>
              </a:buClr>
            </a:pPr>
            <a:r>
              <a:rPr lang="de-DE" altLang="de-DE" b="0">
                <a:solidFill>
                  <a:schemeClr val="tx1"/>
                </a:solidFill>
                <a:cs typeface="Arial Unicode MS" panose="020B0604020202020204" pitchFamily="34" charset="-128"/>
              </a:rPr>
              <a:t>Sprechen Sie uns an!</a:t>
            </a:r>
          </a:p>
        </p:txBody>
      </p:sp>
      <p:sp>
        <p:nvSpPr>
          <p:cNvPr id="32771" name="Textfeld 3"/>
          <p:cNvSpPr txBox="1">
            <a:spLocks noChangeArrowheads="1"/>
          </p:cNvSpPr>
          <p:nvPr/>
        </p:nvSpPr>
        <p:spPr bwMode="auto">
          <a:xfrm>
            <a:off x="4140200" y="2924175"/>
            <a:ext cx="6477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algn="ctr"/>
            <a:r>
              <a:rPr lang="de-DE" altLang="de-DE" sz="4000">
                <a:solidFill>
                  <a:schemeClr val="accent1"/>
                </a:solidFill>
                <a:latin typeface="Zapf Dingbats" charset="2"/>
                <a:sym typeface="Zapf Dingbats" charset="2"/>
              </a:rPr>
              <a:t>✔</a:t>
            </a:r>
            <a:endParaRPr lang="de-DE" altLang="de-DE" sz="4000">
              <a:solidFill>
                <a:schemeClr val="accent1"/>
              </a:solidFill>
            </a:endParaRPr>
          </a:p>
        </p:txBody>
      </p:sp>
      <p:sp>
        <p:nvSpPr>
          <p:cNvPr id="32772" name="Textfeld 4"/>
          <p:cNvSpPr txBox="1">
            <a:spLocks noChangeArrowheads="1"/>
          </p:cNvSpPr>
          <p:nvPr/>
        </p:nvSpPr>
        <p:spPr bwMode="auto">
          <a:xfrm>
            <a:off x="5508625" y="3357563"/>
            <a:ext cx="6477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algn="ctr"/>
            <a:r>
              <a:rPr lang="de-DE" altLang="de-DE" sz="4000">
                <a:solidFill>
                  <a:schemeClr val="accent1"/>
                </a:solidFill>
                <a:latin typeface="Zapf Dingbats" charset="2"/>
                <a:sym typeface="Zapf Dingbats" charset="2"/>
              </a:rPr>
              <a:t>✔</a:t>
            </a:r>
            <a:endParaRPr lang="de-DE" altLang="de-DE" sz="4000">
              <a:solidFill>
                <a:schemeClr val="accent1"/>
              </a:solidFill>
            </a:endParaRPr>
          </a:p>
        </p:txBody>
      </p:sp>
      <p:sp>
        <p:nvSpPr>
          <p:cNvPr id="32773" name="Textfeld 5"/>
          <p:cNvSpPr txBox="1">
            <a:spLocks noChangeArrowheads="1"/>
          </p:cNvSpPr>
          <p:nvPr/>
        </p:nvSpPr>
        <p:spPr bwMode="auto">
          <a:xfrm>
            <a:off x="6659563" y="3860800"/>
            <a:ext cx="649287"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algn="ctr"/>
            <a:r>
              <a:rPr lang="de-DE" altLang="de-DE" sz="4000">
                <a:solidFill>
                  <a:schemeClr val="accent1"/>
                </a:solidFill>
                <a:latin typeface="Zapf Dingbats" charset="2"/>
                <a:sym typeface="Zapf Dingbats" charset="2"/>
              </a:rPr>
              <a:t>✔</a:t>
            </a:r>
            <a:endParaRPr lang="de-DE" altLang="de-DE" sz="4000">
              <a:solidFill>
                <a:schemeClr val="accent1"/>
              </a:solidFill>
            </a:endParaRPr>
          </a:p>
        </p:txBody>
      </p:sp>
    </p:spTree>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Grafik 2" descr="Ein Bild, das Front, Mann, Telefon, Computer enthält.&#10;&#10;Automatisch generierte Beschreib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3838"/>
            <a:ext cx="91440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uppierung 2"/>
          <p:cNvGrpSpPr>
            <a:grpSpLocks/>
          </p:cNvGrpSpPr>
          <p:nvPr/>
        </p:nvGrpSpPr>
        <p:grpSpPr bwMode="auto">
          <a:xfrm>
            <a:off x="1543050" y="1628775"/>
            <a:ext cx="6356350" cy="2879725"/>
            <a:chOff x="941388" y="2132856"/>
            <a:chExt cx="7291387" cy="3168351"/>
          </a:xfrm>
        </p:grpSpPr>
        <p:pic>
          <p:nvPicPr>
            <p:cNvPr id="34827" name="Bild 11" descr="Entwurf QS-Ordnung (Folgeprojekt HWMHandwerkermark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6700" y="2733675"/>
              <a:ext cx="1457325" cy="20637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nvGrpSpPr>
            <p:cNvPr id="34828" name="Gruppierung 1"/>
            <p:cNvGrpSpPr>
              <a:grpSpLocks/>
            </p:cNvGrpSpPr>
            <p:nvPr/>
          </p:nvGrpSpPr>
          <p:grpSpPr bwMode="auto">
            <a:xfrm>
              <a:off x="941388" y="3098800"/>
              <a:ext cx="2455862" cy="1260475"/>
              <a:chOff x="1036638" y="2432050"/>
              <a:chExt cx="2455242" cy="1260475"/>
            </a:xfrm>
          </p:grpSpPr>
          <p:sp>
            <p:nvSpPr>
              <p:cNvPr id="24" name="Legende mit Pfeil nach rechts 23"/>
              <p:cNvSpPr>
                <a:spLocks noChangeArrowheads="1"/>
              </p:cNvSpPr>
              <p:nvPr/>
            </p:nvSpPr>
            <p:spPr bwMode="gray">
              <a:xfrm>
                <a:off x="1036638" y="2431982"/>
                <a:ext cx="2455944" cy="1261053"/>
              </a:xfrm>
              <a:prstGeom prst="rightArrowCallout">
                <a:avLst>
                  <a:gd name="adj1" fmla="val 88148"/>
                  <a:gd name="adj2" fmla="val 50000"/>
                  <a:gd name="adj3" fmla="val 37951"/>
                  <a:gd name="adj4" fmla="val 84777"/>
                </a:avLst>
              </a:prstGeom>
              <a:solidFill>
                <a:schemeClr val="accent1"/>
              </a:solidFill>
              <a:ln w="9525">
                <a:solidFill>
                  <a:schemeClr val="accent1"/>
                </a:solidFill>
                <a:miter lim="800000"/>
                <a:headEnd/>
                <a:tailEnd/>
              </a:ln>
            </p:spPr>
            <p:txBody>
              <a:bodyPr anchor="ctr"/>
              <a:lstStyle/>
              <a:p>
                <a:pPr algn="ctr" eaLnBrk="1" hangingPunct="1">
                  <a:lnSpc>
                    <a:spcPct val="110000"/>
                  </a:lnSpc>
                  <a:buClr>
                    <a:schemeClr val="accent1"/>
                  </a:buClr>
                  <a:buFont typeface="Wingdings" charset="2"/>
                  <a:buNone/>
                  <a:defRPr/>
                </a:pPr>
                <a:endParaRPr lang="de-DE" sz="1400" dirty="0">
                  <a:solidFill>
                    <a:schemeClr val="bg1"/>
                  </a:solidFill>
                  <a:latin typeface="+mn-lt"/>
                  <a:ea typeface="Arial" charset="0"/>
                  <a:cs typeface="Arial" charset="0"/>
                </a:endParaRPr>
              </a:p>
            </p:txBody>
          </p:sp>
          <p:grpSp>
            <p:nvGrpSpPr>
              <p:cNvPr id="34844" name="Gruppierung 13"/>
              <p:cNvGrpSpPr>
                <a:grpSpLocks/>
              </p:cNvGrpSpPr>
              <p:nvPr/>
            </p:nvGrpSpPr>
            <p:grpSpPr bwMode="auto">
              <a:xfrm>
                <a:off x="1078350" y="2470230"/>
                <a:ext cx="1950554" cy="1207354"/>
                <a:chOff x="539442" y="1634633"/>
                <a:chExt cx="1950554" cy="1207354"/>
              </a:xfrm>
            </p:grpSpPr>
            <p:sp>
              <p:nvSpPr>
                <p:cNvPr id="15" name="Abgerundetes Rechteck 14"/>
                <p:cNvSpPr/>
                <p:nvPr/>
              </p:nvSpPr>
              <p:spPr>
                <a:xfrm>
                  <a:off x="539604" y="1634810"/>
                  <a:ext cx="2004443" cy="1206907"/>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Abgerundetes Rechteck 4"/>
                <p:cNvSpPr/>
                <p:nvPr/>
              </p:nvSpPr>
              <p:spPr>
                <a:xfrm>
                  <a:off x="574194" y="1669742"/>
                  <a:ext cx="1935262" cy="113704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13792" tIns="113792" rIns="113792" bIns="113792" spcCol="1270" anchor="ctr"/>
                <a:lstStyle/>
                <a:p>
                  <a:pPr algn="ctr" defTabSz="711200" eaLnBrk="1" hangingPunct="1">
                    <a:lnSpc>
                      <a:spcPct val="90000"/>
                    </a:lnSpc>
                    <a:spcAft>
                      <a:spcPct val="35000"/>
                    </a:spcAft>
                    <a:defRPr/>
                  </a:pPr>
                  <a:r>
                    <a:rPr lang="de-DE" sz="1400" dirty="0"/>
                    <a:t>Erstantrag  Hersteller an ZV</a:t>
                  </a:r>
                </a:p>
                <a:p>
                  <a:pPr algn="ctr" defTabSz="711200" eaLnBrk="1" hangingPunct="1">
                    <a:lnSpc>
                      <a:spcPct val="90000"/>
                    </a:lnSpc>
                    <a:spcAft>
                      <a:spcPct val="35000"/>
                    </a:spcAft>
                    <a:defRPr/>
                  </a:pPr>
                  <a:r>
                    <a:rPr lang="de-DE" sz="1400" dirty="0"/>
                    <a:t>Erstbewertung ZV</a:t>
                  </a:r>
                  <a:endParaRPr lang="en-US" sz="1400" dirty="0"/>
                </a:p>
              </p:txBody>
            </p:sp>
          </p:grpSp>
        </p:grpSp>
        <p:grpSp>
          <p:nvGrpSpPr>
            <p:cNvPr id="34829" name="Gruppierung 20"/>
            <p:cNvGrpSpPr>
              <a:grpSpLocks/>
            </p:cNvGrpSpPr>
            <p:nvPr/>
          </p:nvGrpSpPr>
          <p:grpSpPr bwMode="auto">
            <a:xfrm>
              <a:off x="3590925" y="3098800"/>
              <a:ext cx="2455863" cy="1260475"/>
              <a:chOff x="1036638" y="2432050"/>
              <a:chExt cx="2455242" cy="1260475"/>
            </a:xfrm>
          </p:grpSpPr>
          <p:sp>
            <p:nvSpPr>
              <p:cNvPr id="22" name="Legende mit Pfeil nach rechts 21"/>
              <p:cNvSpPr>
                <a:spLocks noChangeArrowheads="1"/>
              </p:cNvSpPr>
              <p:nvPr/>
            </p:nvSpPr>
            <p:spPr bwMode="gray">
              <a:xfrm>
                <a:off x="1036694" y="2431982"/>
                <a:ext cx="2455942" cy="1261053"/>
              </a:xfrm>
              <a:prstGeom prst="rightArrowCallout">
                <a:avLst>
                  <a:gd name="adj1" fmla="val 88148"/>
                  <a:gd name="adj2" fmla="val 50000"/>
                  <a:gd name="adj3" fmla="val 37951"/>
                  <a:gd name="adj4" fmla="val 84777"/>
                </a:avLst>
              </a:prstGeom>
              <a:solidFill>
                <a:schemeClr val="accent1"/>
              </a:solidFill>
              <a:ln w="9525">
                <a:solidFill>
                  <a:schemeClr val="accent1"/>
                </a:solidFill>
                <a:miter lim="800000"/>
                <a:headEnd/>
                <a:tailEnd/>
              </a:ln>
            </p:spPr>
            <p:txBody>
              <a:bodyPr anchor="ctr"/>
              <a:lstStyle/>
              <a:p>
                <a:pPr algn="ctr" eaLnBrk="1" hangingPunct="1">
                  <a:lnSpc>
                    <a:spcPct val="110000"/>
                  </a:lnSpc>
                  <a:buClr>
                    <a:schemeClr val="accent1"/>
                  </a:buClr>
                  <a:buFont typeface="Wingdings" charset="2"/>
                  <a:buNone/>
                  <a:defRPr/>
                </a:pPr>
                <a:endParaRPr lang="de-DE" sz="1400" dirty="0">
                  <a:solidFill>
                    <a:schemeClr val="bg1"/>
                  </a:solidFill>
                  <a:latin typeface="+mn-lt"/>
                  <a:ea typeface="Arial" charset="0"/>
                  <a:cs typeface="Arial" charset="0"/>
                </a:endParaRPr>
              </a:p>
            </p:txBody>
          </p:sp>
          <p:grpSp>
            <p:nvGrpSpPr>
              <p:cNvPr id="34840" name="Gruppierung 22"/>
              <p:cNvGrpSpPr>
                <a:grpSpLocks/>
              </p:cNvGrpSpPr>
              <p:nvPr/>
            </p:nvGrpSpPr>
            <p:grpSpPr bwMode="auto">
              <a:xfrm>
                <a:off x="1078350" y="2470230"/>
                <a:ext cx="1950554" cy="1207354"/>
                <a:chOff x="539442" y="1634633"/>
                <a:chExt cx="1950554" cy="1207354"/>
              </a:xfrm>
            </p:grpSpPr>
            <p:sp>
              <p:nvSpPr>
                <p:cNvPr id="25" name="Abgerundetes Rechteck 24"/>
                <p:cNvSpPr/>
                <p:nvPr/>
              </p:nvSpPr>
              <p:spPr>
                <a:xfrm>
                  <a:off x="539659" y="1634810"/>
                  <a:ext cx="2004443" cy="1206907"/>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8" name="Abgerundetes Rechteck 4"/>
                <p:cNvSpPr/>
                <p:nvPr/>
              </p:nvSpPr>
              <p:spPr>
                <a:xfrm>
                  <a:off x="574250" y="1669742"/>
                  <a:ext cx="1935260" cy="113704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13792" tIns="113792" rIns="113792" bIns="113792" anchor="ctr"/>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de-DE" altLang="de-DE" sz="1400">
                      <a:solidFill>
                        <a:srgbClr val="000000"/>
                      </a:solidFill>
                    </a:rPr>
                    <a:t>ZV Veröffentlichung</a:t>
                  </a:r>
                </a:p>
                <a:p>
                  <a:pPr algn="ctr" eaLnBrk="1" hangingPunct="1">
                    <a:defRPr/>
                  </a:pPr>
                  <a:endParaRPr lang="de-DE" altLang="de-DE" sz="1400">
                    <a:solidFill>
                      <a:srgbClr val="000000"/>
                    </a:solidFill>
                  </a:endParaRPr>
                </a:p>
                <a:p>
                  <a:pPr algn="ctr" eaLnBrk="1" hangingPunct="1">
                    <a:defRPr/>
                  </a:pPr>
                  <a:r>
                    <a:rPr lang="de-DE" altLang="de-DE" sz="1400">
                      <a:solidFill>
                        <a:srgbClr val="000000"/>
                      </a:solidFill>
                    </a:rPr>
                    <a:t>Widerspruch-verfahren </a:t>
                  </a:r>
                  <a:endParaRPr lang="en-US" altLang="de-DE" sz="1400">
                    <a:solidFill>
                      <a:srgbClr val="000000"/>
                    </a:solidFill>
                  </a:endParaRPr>
                </a:p>
              </p:txBody>
            </p:sp>
          </p:grpSp>
        </p:grpSp>
        <p:grpSp>
          <p:nvGrpSpPr>
            <p:cNvPr id="34830" name="Gruppierung 2"/>
            <p:cNvGrpSpPr>
              <a:grpSpLocks/>
            </p:cNvGrpSpPr>
            <p:nvPr/>
          </p:nvGrpSpPr>
          <p:grpSpPr bwMode="auto">
            <a:xfrm>
              <a:off x="6227763" y="3098800"/>
              <a:ext cx="2005012" cy="1266825"/>
              <a:chOff x="6588225" y="2432049"/>
              <a:chExt cx="2152364" cy="1356990"/>
            </a:xfrm>
          </p:grpSpPr>
          <p:sp>
            <p:nvSpPr>
              <p:cNvPr id="34835" name="_s58383"/>
              <p:cNvSpPr>
                <a:spLocks noChangeArrowheads="1"/>
              </p:cNvSpPr>
              <p:nvPr/>
            </p:nvSpPr>
            <p:spPr bwMode="gray">
              <a:xfrm>
                <a:off x="6588225" y="2432049"/>
                <a:ext cx="2152364" cy="1356990"/>
              </a:xfrm>
              <a:prstGeom prst="roundRect">
                <a:avLst>
                  <a:gd name="adj" fmla="val 0"/>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33664" tIns="33664" rIns="33664" bIns="33664" anchor="ctr"/>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algn="ctr" eaLnBrk="1" hangingPunct="1">
                  <a:lnSpc>
                    <a:spcPct val="110000"/>
                  </a:lnSpc>
                  <a:buClr>
                    <a:schemeClr val="accent1"/>
                  </a:buClr>
                  <a:buFont typeface="Wingdings" panose="05000000000000000000" pitchFamily="2" charset="2"/>
                  <a:buNone/>
                </a:pPr>
                <a:endParaRPr lang="de-DE" altLang="de-DE" sz="1400">
                  <a:cs typeface="Arial" panose="020B0604020202020204" pitchFamily="34" charset="0"/>
                </a:endParaRPr>
              </a:p>
            </p:txBody>
          </p:sp>
          <p:grpSp>
            <p:nvGrpSpPr>
              <p:cNvPr id="34836" name="Gruppierung 28"/>
              <p:cNvGrpSpPr>
                <a:grpSpLocks/>
              </p:cNvGrpSpPr>
              <p:nvPr/>
            </p:nvGrpSpPr>
            <p:grpSpPr bwMode="auto">
              <a:xfrm>
                <a:off x="6644186" y="2467458"/>
                <a:ext cx="2040511" cy="1273550"/>
                <a:chOff x="5601903" y="1690308"/>
                <a:chExt cx="1858541" cy="1152717"/>
              </a:xfrm>
            </p:grpSpPr>
            <p:sp>
              <p:nvSpPr>
                <p:cNvPr id="30" name="Abgerundetes Rechteck 29"/>
                <p:cNvSpPr/>
                <p:nvPr/>
              </p:nvSpPr>
              <p:spPr>
                <a:xfrm>
                  <a:off x="5602629" y="1690367"/>
                  <a:ext cx="1842844" cy="1102412"/>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1" name="Abgerundetes Rechteck 4"/>
                <p:cNvSpPr/>
                <p:nvPr/>
              </p:nvSpPr>
              <p:spPr>
                <a:xfrm>
                  <a:off x="5650703" y="1695447"/>
                  <a:ext cx="1809014" cy="10922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13792" tIns="113792" rIns="113792" bIns="113792" spcCol="1270" anchor="ctr"/>
                <a:lstStyle/>
                <a:p>
                  <a:pPr algn="ctr" defTabSz="711200" eaLnBrk="1" hangingPunct="1">
                    <a:lnSpc>
                      <a:spcPct val="90000"/>
                    </a:lnSpc>
                    <a:spcAft>
                      <a:spcPct val="35000"/>
                    </a:spcAft>
                    <a:defRPr/>
                  </a:pPr>
                  <a:r>
                    <a:rPr lang="de-DE" sz="1400" dirty="0"/>
                    <a:t>Verleihung des Q-Zeichens </a:t>
                  </a:r>
                </a:p>
                <a:p>
                  <a:pPr algn="ctr" defTabSz="711200" eaLnBrk="1" hangingPunct="1">
                    <a:lnSpc>
                      <a:spcPct val="90000"/>
                    </a:lnSpc>
                    <a:spcAft>
                      <a:spcPct val="35000"/>
                    </a:spcAft>
                    <a:defRPr/>
                  </a:pPr>
                  <a:r>
                    <a:rPr lang="de-DE" sz="1400" dirty="0"/>
                    <a:t>Nutzung im Produktsortiment  </a:t>
                  </a:r>
                  <a:endParaRPr lang="en-US" sz="1400" dirty="0"/>
                </a:p>
              </p:txBody>
            </p:sp>
          </p:grpSp>
        </p:grpSp>
        <p:grpSp>
          <p:nvGrpSpPr>
            <p:cNvPr id="9" name="Gruppierung 8"/>
            <p:cNvGrpSpPr/>
            <p:nvPr/>
          </p:nvGrpSpPr>
          <p:grpSpPr>
            <a:xfrm>
              <a:off x="4754484" y="2132856"/>
              <a:ext cx="2583627" cy="610418"/>
              <a:chOff x="4077661" y="2314529"/>
              <a:chExt cx="3225389" cy="610418"/>
            </a:xfrm>
            <a:solidFill>
              <a:schemeClr val="bg2"/>
            </a:solidFill>
            <a:effectLst>
              <a:outerShdw blurRad="50800" dist="38100" dir="2700000" algn="tl" rotWithShape="0">
                <a:prstClr val="black">
                  <a:alpha val="40000"/>
                </a:prstClr>
              </a:outerShdw>
            </a:effectLst>
          </p:grpSpPr>
          <p:sp>
            <p:nvSpPr>
              <p:cNvPr id="35" name="Rechteckiger Pfeil 34"/>
              <p:cNvSpPr/>
              <p:nvPr/>
            </p:nvSpPr>
            <p:spPr>
              <a:xfrm rot="16200000" flipH="1">
                <a:off x="4296290" y="2095902"/>
                <a:ext cx="610416" cy="1047674"/>
              </a:xfrm>
              <a:prstGeom prst="bentArrow">
                <a:avLst>
                  <a:gd name="adj1" fmla="val 25000"/>
                  <a:gd name="adj2" fmla="val 25000"/>
                  <a:gd name="adj3" fmla="val 0"/>
                  <a:gd name="adj4" fmla="val 43750"/>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sz="1400" dirty="0" err="1">
                  <a:solidFill>
                    <a:schemeClr val="tx1"/>
                  </a:solidFill>
                </a:endParaRPr>
              </a:p>
            </p:txBody>
          </p:sp>
          <p:sp>
            <p:nvSpPr>
              <p:cNvPr id="6" name="Rechteckiger Pfeil 5"/>
              <p:cNvSpPr/>
              <p:nvPr/>
            </p:nvSpPr>
            <p:spPr>
              <a:xfrm rot="5400000">
                <a:off x="5611688" y="1233582"/>
                <a:ext cx="610415" cy="2772309"/>
              </a:xfrm>
              <a:prstGeom prst="bentArrow">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sz="1400" dirty="0" err="1">
                  <a:solidFill>
                    <a:schemeClr val="tx1"/>
                  </a:solidFill>
                </a:endParaRPr>
              </a:p>
            </p:txBody>
          </p:sp>
        </p:grpSp>
        <p:grpSp>
          <p:nvGrpSpPr>
            <p:cNvPr id="37" name="Gruppierung 36"/>
            <p:cNvGrpSpPr/>
            <p:nvPr/>
          </p:nvGrpSpPr>
          <p:grpSpPr>
            <a:xfrm rot="10800000">
              <a:off x="4754483" y="4690789"/>
              <a:ext cx="2640304" cy="610418"/>
              <a:chOff x="3783424" y="2314529"/>
              <a:chExt cx="3296145" cy="610418"/>
            </a:xfrm>
            <a:solidFill>
              <a:schemeClr val="bg2"/>
            </a:solidFill>
            <a:effectLst>
              <a:outerShdw blurRad="50800" dist="38100" dir="2700000" algn="tl" rotWithShape="0">
                <a:prstClr val="black">
                  <a:alpha val="40000"/>
                </a:prstClr>
              </a:outerShdw>
            </a:effectLst>
          </p:grpSpPr>
          <p:sp>
            <p:nvSpPr>
              <p:cNvPr id="38" name="Rechteckiger Pfeil 37"/>
              <p:cNvSpPr/>
              <p:nvPr/>
            </p:nvSpPr>
            <p:spPr>
              <a:xfrm rot="16200000" flipH="1">
                <a:off x="4002053" y="2095902"/>
                <a:ext cx="610416" cy="1047674"/>
              </a:xfrm>
              <a:prstGeom prst="bentArrow">
                <a:avLst>
                  <a:gd name="adj1" fmla="val 25000"/>
                  <a:gd name="adj2" fmla="val 25000"/>
                  <a:gd name="adj3" fmla="val 0"/>
                  <a:gd name="adj4" fmla="val 43750"/>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sz="1400" dirty="0" err="1">
                  <a:solidFill>
                    <a:schemeClr val="tx1"/>
                  </a:solidFill>
                </a:endParaRPr>
              </a:p>
            </p:txBody>
          </p:sp>
          <p:sp>
            <p:nvSpPr>
              <p:cNvPr id="39" name="Rechteckiger Pfeil 38"/>
              <p:cNvSpPr/>
              <p:nvPr/>
            </p:nvSpPr>
            <p:spPr>
              <a:xfrm rot="5400000">
                <a:off x="5388206" y="1233582"/>
                <a:ext cx="610415" cy="2772310"/>
              </a:xfrm>
              <a:prstGeom prst="bentArrow">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sz="1400" dirty="0" err="1">
                  <a:solidFill>
                    <a:schemeClr val="tx1"/>
                  </a:solidFill>
                </a:endParaRPr>
              </a:p>
            </p:txBody>
          </p:sp>
        </p:grpSp>
        <p:sp>
          <p:nvSpPr>
            <p:cNvPr id="34833" name="Textfeld 9"/>
            <p:cNvSpPr txBox="1">
              <a:spLocks noChangeArrowheads="1"/>
            </p:cNvSpPr>
            <p:nvPr/>
          </p:nvSpPr>
          <p:spPr bwMode="auto">
            <a:xfrm>
              <a:off x="5206861" y="2420938"/>
              <a:ext cx="201771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eaLnBrk="1" hangingPunct="1"/>
              <a:r>
                <a:rPr lang="de-DE" altLang="de-DE" sz="1200"/>
                <a:t>Laufende Evaluierung</a:t>
              </a:r>
            </a:p>
          </p:txBody>
        </p:sp>
        <p:sp>
          <p:nvSpPr>
            <p:cNvPr id="34834" name="Textfeld 40"/>
            <p:cNvSpPr txBox="1">
              <a:spLocks noChangeArrowheads="1"/>
            </p:cNvSpPr>
            <p:nvPr/>
          </p:nvSpPr>
          <p:spPr bwMode="auto">
            <a:xfrm>
              <a:off x="5241828" y="4845050"/>
              <a:ext cx="2017713"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eaLnBrk="1" hangingPunct="1"/>
              <a:r>
                <a:rPr lang="de-DE" altLang="de-DE" sz="1200"/>
                <a:t>Laufende Evaluierung</a:t>
              </a:r>
            </a:p>
          </p:txBody>
        </p:sp>
      </p:grpSp>
      <p:sp>
        <p:nvSpPr>
          <p:cNvPr id="2" name="Textfeld 1"/>
          <p:cNvSpPr txBox="1"/>
          <p:nvPr/>
        </p:nvSpPr>
        <p:spPr>
          <a:xfrm>
            <a:off x="971550" y="3816350"/>
            <a:ext cx="3660775" cy="2447925"/>
          </a:xfrm>
          <a:prstGeom prst="rect">
            <a:avLst/>
          </a:prstGeom>
          <a:solidFill>
            <a:schemeClr val="bg1">
              <a:lumMod val="95000"/>
            </a:schemeClr>
          </a:solidFill>
          <a:ln>
            <a:solidFill>
              <a:schemeClr val="accent1"/>
            </a:solidFill>
          </a:ln>
        </p:spPr>
        <p:txBody>
          <a:bodyPr lIns="0" tIns="0" rIns="0" bIns="0"/>
          <a:lstStyle>
            <a:lvl1pPr marL="342900" indent="-342900">
              <a:defRPr sz="1900">
                <a:solidFill>
                  <a:schemeClr val="tx1"/>
                </a:solidFill>
                <a:latin typeface="Arial" panose="020B0604020202020204" pitchFamily="34" charset="0"/>
                <a:ea typeface="MS PGothic" panose="020B0600070205080204" pitchFamily="34" charset="-128"/>
              </a:defRPr>
            </a:lvl1pPr>
            <a:lvl2pPr marL="533400" indent="-34290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lvl="1">
              <a:buClr>
                <a:srgbClr val="E2001A"/>
              </a:buClr>
              <a:defRPr/>
            </a:pPr>
            <a:endParaRPr lang="de-DE" altLang="de-DE" sz="1400"/>
          </a:p>
          <a:p>
            <a:pPr lvl="1">
              <a:buClr>
                <a:srgbClr val="E2001A"/>
              </a:buClr>
              <a:defRPr/>
            </a:pPr>
            <a:r>
              <a:rPr lang="de-DE" altLang="de-DE" sz="1400"/>
              <a:t>Erfüllung der Kriterien in den Dimensionen:</a:t>
            </a:r>
          </a:p>
          <a:p>
            <a:pPr lvl="1">
              <a:buClr>
                <a:srgbClr val="E2001A"/>
              </a:buClr>
              <a:defRPr/>
            </a:pPr>
            <a:endParaRPr lang="de-DE" altLang="de-DE" sz="1400"/>
          </a:p>
          <a:p>
            <a:pPr lvl="1">
              <a:buClr>
                <a:srgbClr val="E2001A"/>
              </a:buClr>
              <a:buFont typeface="Wingdings" panose="05000000000000000000" pitchFamily="2" charset="2"/>
              <a:buChar char="ü"/>
              <a:defRPr/>
            </a:pPr>
            <a:r>
              <a:rPr lang="de-DE" altLang="de-DE" sz="1400"/>
              <a:t>Werbung und Akquisition</a:t>
            </a:r>
          </a:p>
          <a:p>
            <a:pPr lvl="1">
              <a:buClr>
                <a:srgbClr val="E2001A"/>
              </a:buClr>
              <a:buFont typeface="Wingdings" panose="05000000000000000000" pitchFamily="2" charset="2"/>
              <a:buChar char="ü"/>
              <a:defRPr/>
            </a:pPr>
            <a:r>
              <a:rPr lang="de-DE" altLang="de-DE" sz="1400"/>
              <a:t>Beratung und Planung</a:t>
            </a:r>
          </a:p>
          <a:p>
            <a:pPr lvl="1">
              <a:buClr>
                <a:srgbClr val="E2001A"/>
              </a:buClr>
              <a:buFont typeface="Wingdings" panose="05000000000000000000" pitchFamily="2" charset="2"/>
              <a:buChar char="ü"/>
              <a:defRPr/>
            </a:pPr>
            <a:r>
              <a:rPr lang="de-DE" altLang="de-DE" sz="1400"/>
              <a:t>Materialdisposition</a:t>
            </a:r>
          </a:p>
          <a:p>
            <a:pPr lvl="1">
              <a:lnSpc>
                <a:spcPct val="95000"/>
              </a:lnSpc>
              <a:buClr>
                <a:srgbClr val="E2001A"/>
              </a:buClr>
              <a:buFont typeface="Wingdings" panose="05000000000000000000" pitchFamily="2" charset="2"/>
              <a:buChar char="ü"/>
              <a:defRPr/>
            </a:pPr>
            <a:r>
              <a:rPr lang="de-DE" altLang="de-DE" sz="1400"/>
              <a:t>Montage</a:t>
            </a:r>
          </a:p>
          <a:p>
            <a:pPr lvl="1">
              <a:lnSpc>
                <a:spcPct val="95000"/>
              </a:lnSpc>
              <a:buClr>
                <a:srgbClr val="E2001A"/>
              </a:buClr>
              <a:buFont typeface="Wingdings" panose="05000000000000000000" pitchFamily="2" charset="2"/>
              <a:buChar char="ü"/>
              <a:defRPr/>
            </a:pPr>
            <a:r>
              <a:rPr lang="de-DE" altLang="de-DE" sz="1400"/>
              <a:t>Wartung und Kundendienst</a:t>
            </a:r>
          </a:p>
          <a:p>
            <a:pPr lvl="1">
              <a:lnSpc>
                <a:spcPct val="95000"/>
              </a:lnSpc>
              <a:buClr>
                <a:srgbClr val="E2001A"/>
              </a:buClr>
              <a:buFont typeface="Wingdings" panose="05000000000000000000" pitchFamily="2" charset="2"/>
              <a:buChar char="ü"/>
              <a:defRPr/>
            </a:pPr>
            <a:r>
              <a:rPr lang="de-DE" altLang="de-DE" sz="1400"/>
              <a:t>Arbeitsvorbereitung</a:t>
            </a:r>
          </a:p>
          <a:p>
            <a:pPr lvl="1">
              <a:lnSpc>
                <a:spcPct val="95000"/>
              </a:lnSpc>
              <a:buClr>
                <a:srgbClr val="E2001A"/>
              </a:buClr>
              <a:buFont typeface="Wingdings" panose="05000000000000000000" pitchFamily="2" charset="2"/>
              <a:buChar char="ü"/>
              <a:defRPr/>
            </a:pPr>
            <a:r>
              <a:rPr lang="de-DE" altLang="de-DE" sz="1400"/>
              <a:t>Personal</a:t>
            </a:r>
          </a:p>
          <a:p>
            <a:pPr lvl="1">
              <a:lnSpc>
                <a:spcPct val="95000"/>
              </a:lnSpc>
              <a:buClr>
                <a:srgbClr val="E2001A"/>
              </a:buClr>
              <a:buFont typeface="Wingdings" panose="05000000000000000000" pitchFamily="2" charset="2"/>
              <a:buChar char="ü"/>
              <a:defRPr/>
            </a:pPr>
            <a:r>
              <a:rPr lang="de-DE" altLang="de-DE" sz="1400"/>
              <a:t>After Sales</a:t>
            </a:r>
          </a:p>
          <a:p>
            <a:pPr lvl="1">
              <a:buClr>
                <a:srgbClr val="E2001A"/>
              </a:buClr>
              <a:buFont typeface="Wingdings" panose="05000000000000000000" pitchFamily="2" charset="2"/>
              <a:buChar char="ü"/>
              <a:defRPr/>
            </a:pPr>
            <a:endParaRPr lang="de-DE" altLang="de-DE"/>
          </a:p>
        </p:txBody>
      </p:sp>
      <p:sp>
        <p:nvSpPr>
          <p:cNvPr id="7" name="Gleichschenkliges Dreieck 6"/>
          <p:cNvSpPr/>
          <p:nvPr/>
        </p:nvSpPr>
        <p:spPr>
          <a:xfrm>
            <a:off x="2346325" y="3684588"/>
            <a:ext cx="144463" cy="131762"/>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sz="1400" dirty="0" err="1"/>
          </a:p>
        </p:txBody>
      </p:sp>
      <p:sp>
        <p:nvSpPr>
          <p:cNvPr id="34" name="Gleichschenkliges Dreieck 33"/>
          <p:cNvSpPr/>
          <p:nvPr/>
        </p:nvSpPr>
        <p:spPr>
          <a:xfrm>
            <a:off x="4287838" y="3679825"/>
            <a:ext cx="144462" cy="130175"/>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sz="1400" dirty="0" err="1"/>
          </a:p>
        </p:txBody>
      </p:sp>
      <p:sp>
        <p:nvSpPr>
          <p:cNvPr id="8" name="Gleichschenkliges Dreieck 7"/>
          <p:cNvSpPr/>
          <p:nvPr/>
        </p:nvSpPr>
        <p:spPr>
          <a:xfrm rot="5400000">
            <a:off x="4596606" y="4304507"/>
            <a:ext cx="217487" cy="146050"/>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sz="1400" dirty="0" err="1"/>
          </a:p>
        </p:txBody>
      </p:sp>
      <p:sp>
        <p:nvSpPr>
          <p:cNvPr id="40" name="Textfeld 39"/>
          <p:cNvSpPr txBox="1"/>
          <p:nvPr/>
        </p:nvSpPr>
        <p:spPr>
          <a:xfrm>
            <a:off x="4821238" y="5183188"/>
            <a:ext cx="2755900" cy="1081087"/>
          </a:xfrm>
          <a:prstGeom prst="rect">
            <a:avLst/>
          </a:prstGeom>
          <a:solidFill>
            <a:schemeClr val="bg1">
              <a:lumMod val="95000"/>
            </a:schemeClr>
          </a:solidFill>
          <a:ln>
            <a:solidFill>
              <a:schemeClr val="accent1"/>
            </a:solidFill>
          </a:ln>
        </p:spPr>
        <p:txBody>
          <a:bodyPr lIns="0" tIns="0" rIns="0" bIns="0"/>
          <a:lstStyle>
            <a:lvl1pPr marL="342900" indent="-342900">
              <a:defRPr sz="1900">
                <a:solidFill>
                  <a:schemeClr val="tx1"/>
                </a:solidFill>
                <a:latin typeface="Arial" panose="020B0604020202020204" pitchFamily="34" charset="0"/>
                <a:ea typeface="MS PGothic" panose="020B0600070205080204" pitchFamily="34" charset="-128"/>
              </a:defRPr>
            </a:lvl1pPr>
            <a:lvl2pPr marL="177800" indent="1270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lvl="1">
              <a:buClr>
                <a:srgbClr val="E2001A"/>
              </a:buClr>
              <a:defRPr/>
            </a:pPr>
            <a:endParaRPr lang="de-DE" altLang="de-DE" sz="1400"/>
          </a:p>
          <a:p>
            <a:pPr lvl="1">
              <a:buClr>
                <a:srgbClr val="E2001A"/>
              </a:buClr>
              <a:defRPr/>
            </a:pPr>
            <a:r>
              <a:rPr lang="de-DE" altLang="de-DE" sz="1400"/>
              <a:t>Website mit Informationen und Teilnahmemöglichkeit am Widerspruchsverfahren</a:t>
            </a:r>
          </a:p>
        </p:txBody>
      </p:sp>
      <p:cxnSp>
        <p:nvCxnSpPr>
          <p:cNvPr id="11" name="Gerade Verbindung mit Pfeil 10"/>
          <p:cNvCxnSpPr/>
          <p:nvPr/>
        </p:nvCxnSpPr>
        <p:spPr>
          <a:xfrm flipV="1">
            <a:off x="4813300" y="3671888"/>
            <a:ext cx="7938" cy="1511300"/>
          </a:xfrm>
          <a:prstGeom prst="straightConnector1">
            <a:avLst/>
          </a:prstGeom>
          <a:ln w="6350" cmpd="sng">
            <a:solidFill>
              <a:srgbClr val="0076B9"/>
            </a:solidFill>
            <a:tailEnd type="arrow"/>
          </a:ln>
          <a:effectLst/>
        </p:spPr>
        <p:style>
          <a:lnRef idx="2">
            <a:schemeClr val="accent1"/>
          </a:lnRef>
          <a:fillRef idx="0">
            <a:schemeClr val="accent1"/>
          </a:fillRef>
          <a:effectRef idx="1">
            <a:schemeClr val="accent1"/>
          </a:effectRef>
          <a:fontRef idx="minor">
            <a:schemeClr val="tx1"/>
          </a:fontRef>
        </p:style>
      </p:cxnSp>
      <p:sp>
        <p:nvSpPr>
          <p:cNvPr id="34825" name="Inhaltsplatzhalter 2"/>
          <p:cNvSpPr txBox="1">
            <a:spLocks/>
          </p:cNvSpPr>
          <p:nvPr/>
        </p:nvSpPr>
        <p:spPr bwMode="auto">
          <a:xfrm>
            <a:off x="1042988" y="1773238"/>
            <a:ext cx="7058025"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a:lnSpc>
                <a:spcPct val="95000"/>
              </a:lnSpc>
              <a:spcBef>
                <a:spcPct val="50000"/>
              </a:spcBef>
              <a:spcAft>
                <a:spcPct val="20000"/>
              </a:spcAft>
              <a:buClr>
                <a:srgbClr val="E2001A"/>
              </a:buClr>
            </a:pPr>
            <a:endParaRPr lang="de-DE" altLang="de-DE" b="1">
              <a:solidFill>
                <a:schemeClr val="tx2"/>
              </a:solidFill>
            </a:endParaRPr>
          </a:p>
        </p:txBody>
      </p:sp>
      <p:sp>
        <p:nvSpPr>
          <p:cNvPr id="34826" name="Inhaltsplatzhalter 2"/>
          <p:cNvSpPr txBox="1">
            <a:spLocks/>
          </p:cNvSpPr>
          <p:nvPr/>
        </p:nvSpPr>
        <p:spPr bwMode="auto">
          <a:xfrm>
            <a:off x="1044575" y="1774825"/>
            <a:ext cx="7058025"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900">
                <a:solidFill>
                  <a:schemeClr val="tx1"/>
                </a:solidFill>
                <a:latin typeface="Arial" panose="020B0604020202020204" pitchFamily="34" charset="0"/>
                <a:ea typeface="MS PGothic" panose="020B0600070205080204" pitchFamily="34" charset="-128"/>
              </a:defRPr>
            </a:lvl1pPr>
            <a:lvl2pPr>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marL="0" lvl="1">
              <a:lnSpc>
                <a:spcPct val="95000"/>
              </a:lnSpc>
              <a:spcBef>
                <a:spcPct val="50000"/>
              </a:spcBef>
              <a:spcAft>
                <a:spcPct val="20000"/>
              </a:spcAft>
              <a:buClr>
                <a:schemeClr val="hlink"/>
              </a:buClr>
              <a:buFont typeface="Arial" panose="020B0604020202020204" pitchFamily="34" charset="0"/>
              <a:buNone/>
            </a:pPr>
            <a:r>
              <a:rPr lang="de-DE" altLang="de-DE" b="1">
                <a:solidFill>
                  <a:schemeClr val="tx2"/>
                </a:solidFill>
              </a:rPr>
              <a:t>Zertifizierungszyklus:</a:t>
            </a:r>
          </a:p>
        </p:txBody>
      </p:sp>
    </p:spTree>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Inhaltsplatzhalter 2"/>
          <p:cNvSpPr>
            <a:spLocks noGrp="1" noChangeArrowheads="1"/>
          </p:cNvSpPr>
          <p:nvPr>
            <p:ph idx="1"/>
          </p:nvPr>
        </p:nvSpPr>
        <p:spPr>
          <a:xfrm>
            <a:off x="1042988" y="1773238"/>
            <a:ext cx="7200900" cy="4319587"/>
          </a:xfrm>
        </p:spPr>
        <p:txBody>
          <a:bodyPr/>
          <a:lstStyle/>
          <a:p>
            <a:pPr marL="0" lvl="1" indent="0">
              <a:lnSpc>
                <a:spcPct val="100000"/>
              </a:lnSpc>
              <a:spcBef>
                <a:spcPct val="0"/>
              </a:spcBef>
              <a:spcAft>
                <a:spcPct val="20000"/>
              </a:spcAft>
              <a:buClr>
                <a:srgbClr val="E2001A"/>
              </a:buClr>
              <a:buFont typeface="Arial" panose="020B0604020202020204" pitchFamily="34" charset="0"/>
              <a:buNone/>
            </a:pPr>
            <a:r>
              <a:rPr lang="de-DE" altLang="de-DE" b="1" dirty="0">
                <a:solidFill>
                  <a:schemeClr val="tx2"/>
                </a:solidFill>
                <a:ea typeface="MS PGothic" panose="020B0600070205080204" pitchFamily="34" charset="-128"/>
                <a:cs typeface="Arial Unicode MS" panose="020B0604020202020204" pitchFamily="34" charset="-128"/>
              </a:rPr>
              <a:t>Diese Hersteller unterstützen Sie schon jetzt mit zertifizierten handwerksgerechten Services:</a:t>
            </a:r>
          </a:p>
          <a:p>
            <a:pPr marL="0" lvl="1" indent="0">
              <a:lnSpc>
                <a:spcPct val="100000"/>
              </a:lnSpc>
              <a:spcBef>
                <a:spcPct val="0"/>
              </a:spcBef>
              <a:spcAft>
                <a:spcPct val="20000"/>
              </a:spcAft>
              <a:buClr>
                <a:srgbClr val="E2001A"/>
              </a:buClr>
              <a:buFont typeface="Arial" panose="020B0604020202020204" pitchFamily="34" charset="0"/>
              <a:buNone/>
            </a:pPr>
            <a:endParaRPr lang="de-DE" altLang="de-DE" b="1" dirty="0">
              <a:solidFill>
                <a:schemeClr val="tx2"/>
              </a:solidFill>
              <a:ea typeface="MS PGothic" panose="020B0600070205080204" pitchFamily="34" charset="-128"/>
              <a:cs typeface="Arial Unicode MS" panose="020B0604020202020204" pitchFamily="34" charset="-128"/>
            </a:endParaRPr>
          </a:p>
          <a:p>
            <a:pPr marL="0" lvl="1" indent="0">
              <a:lnSpc>
                <a:spcPct val="100000"/>
              </a:lnSpc>
              <a:spcBef>
                <a:spcPct val="0"/>
              </a:spcBef>
              <a:spcAft>
                <a:spcPct val="20000"/>
              </a:spcAft>
              <a:buClr>
                <a:srgbClr val="E2001A"/>
              </a:buClr>
              <a:buFont typeface="Arial" panose="020B0604020202020204" pitchFamily="34" charset="0"/>
              <a:buNone/>
            </a:pPr>
            <a:endParaRPr lang="de-DE" altLang="de-DE" b="1" dirty="0">
              <a:solidFill>
                <a:schemeClr val="tx2"/>
              </a:solidFill>
              <a:ea typeface="MS PGothic" panose="020B0600070205080204" pitchFamily="34" charset="-128"/>
              <a:cs typeface="Arial Unicode MS" panose="020B0604020202020204" pitchFamily="34" charset="-128"/>
            </a:endParaRPr>
          </a:p>
          <a:p>
            <a:pPr marL="0" lvl="1" indent="0">
              <a:lnSpc>
                <a:spcPct val="100000"/>
              </a:lnSpc>
              <a:spcBef>
                <a:spcPct val="0"/>
              </a:spcBef>
              <a:spcAft>
                <a:spcPct val="20000"/>
              </a:spcAft>
              <a:buClr>
                <a:srgbClr val="E2001A"/>
              </a:buClr>
              <a:buFont typeface="Arial" panose="020B0604020202020204" pitchFamily="34" charset="0"/>
              <a:buNone/>
            </a:pPr>
            <a:endParaRPr lang="de-DE" altLang="de-DE" b="1" dirty="0">
              <a:solidFill>
                <a:schemeClr val="tx2"/>
              </a:solidFill>
              <a:ea typeface="MS PGothic" panose="020B0600070205080204" pitchFamily="34" charset="-128"/>
              <a:cs typeface="Arial Unicode MS" panose="020B0604020202020204" pitchFamily="34" charset="-128"/>
            </a:endParaRPr>
          </a:p>
          <a:p>
            <a:pPr marL="0" lvl="1" indent="0">
              <a:lnSpc>
                <a:spcPct val="100000"/>
              </a:lnSpc>
              <a:spcBef>
                <a:spcPct val="0"/>
              </a:spcBef>
              <a:spcAft>
                <a:spcPct val="20000"/>
              </a:spcAft>
              <a:buClr>
                <a:srgbClr val="E2001A"/>
              </a:buClr>
              <a:buFont typeface="Arial" panose="020B0604020202020204" pitchFamily="34" charset="0"/>
              <a:buNone/>
            </a:pPr>
            <a:endParaRPr lang="de-DE" altLang="de-DE" b="1" dirty="0">
              <a:solidFill>
                <a:schemeClr val="tx2"/>
              </a:solidFill>
              <a:ea typeface="MS PGothic" panose="020B0600070205080204" pitchFamily="34" charset="-128"/>
              <a:cs typeface="Arial Unicode MS" panose="020B0604020202020204" pitchFamily="34" charset="-128"/>
            </a:endParaRPr>
          </a:p>
          <a:p>
            <a:pPr marL="0" lvl="1" indent="0">
              <a:lnSpc>
                <a:spcPct val="100000"/>
              </a:lnSpc>
              <a:spcBef>
                <a:spcPct val="0"/>
              </a:spcBef>
              <a:spcAft>
                <a:spcPct val="20000"/>
              </a:spcAft>
              <a:buClr>
                <a:srgbClr val="E2001A"/>
              </a:buClr>
              <a:buFont typeface="Arial" panose="020B0604020202020204" pitchFamily="34" charset="0"/>
              <a:buNone/>
            </a:pPr>
            <a:endParaRPr lang="de-DE" altLang="de-DE" b="1" dirty="0">
              <a:solidFill>
                <a:schemeClr val="tx2"/>
              </a:solidFill>
              <a:ea typeface="MS PGothic" panose="020B0600070205080204" pitchFamily="34" charset="-128"/>
              <a:cs typeface="Arial Unicode MS" panose="020B0604020202020204" pitchFamily="34" charset="-128"/>
            </a:endParaRPr>
          </a:p>
          <a:p>
            <a:pPr marL="0" lvl="1" indent="0">
              <a:lnSpc>
                <a:spcPct val="100000"/>
              </a:lnSpc>
              <a:spcBef>
                <a:spcPct val="0"/>
              </a:spcBef>
              <a:spcAft>
                <a:spcPct val="20000"/>
              </a:spcAft>
              <a:buClr>
                <a:srgbClr val="E2001A"/>
              </a:buClr>
              <a:buFont typeface="Arial" panose="020B0604020202020204" pitchFamily="34" charset="0"/>
              <a:buNone/>
            </a:pPr>
            <a:endParaRPr lang="de-DE" altLang="de-DE" b="1" dirty="0">
              <a:solidFill>
                <a:schemeClr val="tx2"/>
              </a:solidFill>
              <a:ea typeface="MS PGothic" panose="020B0600070205080204" pitchFamily="34" charset="-128"/>
              <a:cs typeface="Arial Unicode MS" panose="020B0604020202020204" pitchFamily="34" charset="-128"/>
            </a:endParaRPr>
          </a:p>
          <a:p>
            <a:pPr marL="0" lvl="1" indent="0">
              <a:lnSpc>
                <a:spcPct val="100000"/>
              </a:lnSpc>
              <a:spcBef>
                <a:spcPct val="0"/>
              </a:spcBef>
              <a:spcAft>
                <a:spcPct val="20000"/>
              </a:spcAft>
              <a:buClr>
                <a:srgbClr val="E2001A"/>
              </a:buClr>
              <a:buFont typeface="Arial" panose="020B0604020202020204" pitchFamily="34" charset="0"/>
              <a:buNone/>
            </a:pPr>
            <a:endParaRPr lang="de-DE" altLang="de-DE" b="1" dirty="0">
              <a:solidFill>
                <a:schemeClr val="tx2"/>
              </a:solidFill>
              <a:ea typeface="MS PGothic" panose="020B0600070205080204" pitchFamily="34" charset="-128"/>
              <a:cs typeface="Arial Unicode MS" panose="020B0604020202020204" pitchFamily="34" charset="-128"/>
            </a:endParaRPr>
          </a:p>
          <a:p>
            <a:pPr marL="0" lvl="1" indent="0">
              <a:lnSpc>
                <a:spcPct val="100000"/>
              </a:lnSpc>
              <a:spcBef>
                <a:spcPct val="0"/>
              </a:spcBef>
              <a:spcAft>
                <a:spcPct val="20000"/>
              </a:spcAft>
              <a:buClr>
                <a:srgbClr val="E2001A"/>
              </a:buClr>
              <a:buFont typeface="Arial" panose="020B0604020202020204" pitchFamily="34" charset="0"/>
              <a:buNone/>
            </a:pPr>
            <a:endParaRPr lang="de-DE" altLang="de-DE" b="1" dirty="0">
              <a:solidFill>
                <a:schemeClr val="tx2"/>
              </a:solidFill>
              <a:ea typeface="MS PGothic" panose="020B0600070205080204" pitchFamily="34" charset="-128"/>
              <a:cs typeface="Arial Unicode MS" panose="020B0604020202020204" pitchFamily="34" charset="-128"/>
            </a:endParaRPr>
          </a:p>
          <a:p>
            <a:pPr marL="0" lvl="1" indent="0">
              <a:lnSpc>
                <a:spcPct val="100000"/>
              </a:lnSpc>
              <a:spcBef>
                <a:spcPct val="0"/>
              </a:spcBef>
              <a:spcAft>
                <a:spcPct val="20000"/>
              </a:spcAft>
              <a:buClr>
                <a:srgbClr val="E2001A"/>
              </a:buClr>
              <a:buFont typeface="Arial" panose="020B0604020202020204" pitchFamily="34" charset="0"/>
              <a:buNone/>
            </a:pPr>
            <a:r>
              <a:rPr lang="de-DE" altLang="de-DE" b="1" dirty="0">
                <a:solidFill>
                  <a:schemeClr val="tx2"/>
                </a:solidFill>
                <a:ea typeface="MS PGothic" panose="020B0600070205080204" pitchFamily="34" charset="-128"/>
                <a:cs typeface="Arial Unicode MS" panose="020B0604020202020204" pitchFamily="34" charset="-128"/>
              </a:rPr>
              <a:t>Eine aktuelle Liste der zertifizierten Hersteller finden Sie unter </a:t>
            </a:r>
            <a:r>
              <a:rPr lang="de-DE" altLang="de-DE" u="sng" dirty="0">
                <a:solidFill>
                  <a:srgbClr val="3366FF"/>
                </a:solidFill>
                <a:ea typeface="MS PGothic" panose="020B0600070205080204" pitchFamily="34" charset="-128"/>
                <a:cs typeface="Arial Unicode MS" panose="020B0604020202020204" pitchFamily="34" charset="-128"/>
              </a:rPr>
              <a:t>zvshk.de/</a:t>
            </a:r>
            <a:r>
              <a:rPr lang="de-DE" altLang="de-DE" u="sng" dirty="0" err="1">
                <a:solidFill>
                  <a:srgbClr val="3366FF"/>
                </a:solidFill>
                <a:ea typeface="MS PGothic" panose="020B0600070205080204" pitchFamily="34" charset="-128"/>
                <a:cs typeface="Arial Unicode MS" panose="020B0604020202020204" pitchFamily="34" charset="-128"/>
              </a:rPr>
              <a:t>qualitaetszeichen</a:t>
            </a:r>
            <a:endParaRPr lang="de-DE" altLang="de-DE" u="sng" dirty="0">
              <a:solidFill>
                <a:srgbClr val="3366FF"/>
              </a:solidFill>
              <a:ea typeface="MS PGothic" panose="020B0600070205080204" pitchFamily="34" charset="-128"/>
              <a:cs typeface="Arial Unicode MS" panose="020B0604020202020204" pitchFamily="34" charset="-128"/>
            </a:endParaRPr>
          </a:p>
        </p:txBody>
      </p:sp>
      <p:sp>
        <p:nvSpPr>
          <p:cNvPr id="36867" name="Titel 1"/>
          <p:cNvSpPr>
            <a:spLocks noGrp="1" noChangeArrowheads="1"/>
          </p:cNvSpPr>
          <p:nvPr>
            <p:ph type="title"/>
          </p:nvPr>
        </p:nvSpPr>
        <p:spPr/>
        <p:txBody>
          <a:bodyPr/>
          <a:lstStyle/>
          <a:p>
            <a:r>
              <a:rPr lang="de-DE" altLang="de-DE" cap="none">
                <a:cs typeface="Arial Unicode MS" panose="020B0604020202020204" pitchFamily="34" charset="-128"/>
              </a:rPr>
              <a:t>ZERTIFIZIERTE HERSTELLER HEUTE</a:t>
            </a:r>
          </a:p>
        </p:txBody>
      </p:sp>
      <p:pic>
        <p:nvPicPr>
          <p:cNvPr id="4" name="Grafik 3">
            <a:extLst>
              <a:ext uri="{FF2B5EF4-FFF2-40B4-BE49-F238E27FC236}">
                <a16:creationId xmlns:a16="http://schemas.microsoft.com/office/drawing/2014/main" id="{EB312ABA-9AF0-C908-CDE4-D87921B6069A}"/>
              </a:ext>
            </a:extLst>
          </p:cNvPr>
          <p:cNvPicPr>
            <a:picLocks noChangeAspect="1"/>
          </p:cNvPicPr>
          <p:nvPr/>
        </p:nvPicPr>
        <p:blipFill>
          <a:blip r:embed="rId2"/>
          <a:stretch>
            <a:fillRect/>
          </a:stretch>
        </p:blipFill>
        <p:spPr>
          <a:xfrm>
            <a:off x="0" y="2924944"/>
            <a:ext cx="9144000" cy="1609344"/>
          </a:xfrm>
          <a:prstGeom prst="rect">
            <a:avLst/>
          </a:prstGeom>
        </p:spPr>
      </p:pic>
    </p:spTree>
    <p:extLst>
      <p:ext uri="{BB962C8B-B14F-4D97-AF65-F5344CB8AC3E}">
        <p14:creationId xmlns:p14="http://schemas.microsoft.com/office/powerpoint/2010/main" val="627777309"/>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e-DE" dirty="0"/>
              <a:t>Zertifizierungen in der </a:t>
            </a:r>
            <a:r>
              <a:rPr lang="de-DE" dirty="0" err="1"/>
              <a:t>zukunft</a:t>
            </a:r>
            <a:endParaRPr lang="de-DE" dirty="0"/>
          </a:p>
        </p:txBody>
      </p:sp>
      <p:sp>
        <p:nvSpPr>
          <p:cNvPr id="37892" name="Textfeld 8"/>
          <p:cNvSpPr txBox="1">
            <a:spLocks noChangeArrowheads="1"/>
          </p:cNvSpPr>
          <p:nvPr/>
        </p:nvSpPr>
        <p:spPr bwMode="auto">
          <a:xfrm>
            <a:off x="8316913" y="436562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endParaRPr lang="de-DE" altLang="de-DE" sz="1000">
              <a:solidFill>
                <a:srgbClr val="000000"/>
              </a:solidFill>
            </a:endParaRP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 y="1484784"/>
            <a:ext cx="9143244" cy="4687436"/>
          </a:xfrm>
          <a:prstGeom prst="rect">
            <a:avLst/>
          </a:prstGeom>
        </p:spPr>
      </p:pic>
    </p:spTree>
    <p:extLst>
      <p:ext uri="{BB962C8B-B14F-4D97-AF65-F5344CB8AC3E}">
        <p14:creationId xmlns:p14="http://schemas.microsoft.com/office/powerpoint/2010/main" val="3561627770"/>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e-DE" dirty="0"/>
              <a:t>Zertifizierungen in der Zukunft</a:t>
            </a:r>
          </a:p>
        </p:txBody>
      </p:sp>
      <p:sp>
        <p:nvSpPr>
          <p:cNvPr id="39939" name="Textfeld 8"/>
          <p:cNvSpPr txBox="1">
            <a:spLocks noChangeArrowheads="1"/>
          </p:cNvSpPr>
          <p:nvPr/>
        </p:nvSpPr>
        <p:spPr bwMode="auto">
          <a:xfrm>
            <a:off x="8316913" y="436562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endParaRPr lang="de-DE" altLang="de-DE" sz="1000">
              <a:solidFill>
                <a:srgbClr val="000000"/>
              </a:solidFill>
            </a:endParaRP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 y="1484784"/>
            <a:ext cx="9143244" cy="4681341"/>
          </a:xfrm>
          <a:prstGeom prst="rect">
            <a:avLst/>
          </a:prstGeom>
        </p:spPr>
      </p:pic>
    </p:spTree>
    <p:extLst>
      <p:ext uri="{BB962C8B-B14F-4D97-AF65-F5344CB8AC3E}">
        <p14:creationId xmlns:p14="http://schemas.microsoft.com/office/powerpoint/2010/main" val="3691911933"/>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Bild 2" descr="19-0668_ZENT_QZ_Qualitätszirkel Charts_191112_GP_QZ Hintergrund Soft.jpg"/>
          <p:cNvPicPr>
            <a:picLocks noChangeAspect="1"/>
          </p:cNvPicPr>
          <p:nvPr/>
        </p:nvPicPr>
        <p:blipFill>
          <a:blip r:embed="rId3">
            <a:extLst>
              <a:ext uri="{28A0092B-C50C-407E-A947-70E740481C1C}">
                <a14:useLocalDpi xmlns:a14="http://schemas.microsoft.com/office/drawing/2010/main" val="0"/>
              </a:ext>
            </a:extLst>
          </a:blip>
          <a:srcRect t="1778"/>
          <a:stretch>
            <a:fillRect/>
          </a:stretch>
        </p:blipFill>
        <p:spPr bwMode="auto">
          <a:xfrm>
            <a:off x="0" y="1360488"/>
            <a:ext cx="91440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pPr>
              <a:defRPr/>
            </a:pPr>
            <a:r>
              <a:rPr lang="de-DE" dirty="0"/>
              <a:t>Unser Ziel</a:t>
            </a:r>
          </a:p>
        </p:txBody>
      </p:sp>
      <p:sp>
        <p:nvSpPr>
          <p:cNvPr id="41988" name="Inhaltsplatzhalter 2"/>
          <p:cNvSpPr>
            <a:spLocks noGrp="1" noChangeArrowheads="1"/>
          </p:cNvSpPr>
          <p:nvPr>
            <p:ph idx="1"/>
          </p:nvPr>
        </p:nvSpPr>
        <p:spPr/>
        <p:txBody>
          <a:bodyPr/>
          <a:lstStyle/>
          <a:p>
            <a:endParaRPr lang="de-DE" altLang="de-DE">
              <a:cs typeface="Arial Unicode MS" panose="020B0604020202020204" pitchFamily="34" charset="-128"/>
            </a:endParaRPr>
          </a:p>
          <a:p>
            <a:endParaRPr lang="de-DE" altLang="de-DE">
              <a:cs typeface="Arial Unicode MS" panose="020B0604020202020204" pitchFamily="34" charset="-128"/>
            </a:endParaRPr>
          </a:p>
          <a:p>
            <a:r>
              <a:rPr lang="de-DE" altLang="de-DE">
                <a:cs typeface="Arial Unicode MS" panose="020B0604020202020204" pitchFamily="34" charset="-128"/>
              </a:rPr>
              <a:t>Etablierung und Weiterentwicklung eines </a:t>
            </a:r>
          </a:p>
          <a:p>
            <a:r>
              <a:rPr lang="de-DE" altLang="de-DE">
                <a:cs typeface="Arial Unicode MS" panose="020B0604020202020204" pitchFamily="34" charset="-128"/>
              </a:rPr>
              <a:t>Branchenstandards zum Nutzen des SHK-Handwerks.</a:t>
            </a:r>
          </a:p>
          <a:p>
            <a:endParaRPr lang="de-DE" altLang="de-DE">
              <a:cs typeface="Arial Unicode MS" panose="020B0604020202020204" pitchFamily="34" charset="-128"/>
            </a:endParaRPr>
          </a:p>
        </p:txBody>
      </p:sp>
    </p:spTree>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Grafik 2"/>
          <p:cNvPicPr>
            <a:picLocks noChangeAspect="1" noChangeArrowheads="1"/>
          </p:cNvPicPr>
          <p:nvPr/>
        </p:nvPicPr>
        <p:blipFill>
          <a:blip r:embed="rId2">
            <a:extLst>
              <a:ext uri="{28A0092B-C50C-407E-A947-70E740481C1C}">
                <a14:useLocalDpi xmlns:a14="http://schemas.microsoft.com/office/drawing/2010/main" val="0"/>
              </a:ext>
            </a:extLst>
          </a:blip>
          <a:srcRect b="15605"/>
          <a:stretch>
            <a:fillRect/>
          </a:stretch>
        </p:blipFill>
        <p:spPr bwMode="auto">
          <a:xfrm>
            <a:off x="431800" y="2276475"/>
            <a:ext cx="8280400"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el 1"/>
          <p:cNvSpPr>
            <a:spLocks noGrp="1" noChangeArrowheads="1"/>
          </p:cNvSpPr>
          <p:nvPr>
            <p:ph type="title"/>
          </p:nvPr>
        </p:nvSpPr>
        <p:spPr/>
        <p:txBody>
          <a:bodyPr/>
          <a:lstStyle/>
          <a:p>
            <a:r>
              <a:rPr lang="de-DE" altLang="de-DE" cap="none">
                <a:cs typeface="Arial Unicode MS" panose="020B0604020202020204" pitchFamily="34" charset="-128"/>
              </a:rPr>
              <a:t>NEUE HERAUSFORDERUNGEN</a:t>
            </a:r>
          </a:p>
        </p:txBody>
      </p:sp>
      <p:sp>
        <p:nvSpPr>
          <p:cNvPr id="6148" name="Inhaltsplatzhalter 2"/>
          <p:cNvSpPr>
            <a:spLocks noGrp="1" noChangeArrowheads="1"/>
          </p:cNvSpPr>
          <p:nvPr>
            <p:ph idx="1"/>
          </p:nvPr>
        </p:nvSpPr>
        <p:spPr>
          <a:xfrm>
            <a:off x="1042988" y="1700213"/>
            <a:ext cx="7273925" cy="4176712"/>
          </a:xfrm>
        </p:spPr>
        <p:txBody>
          <a:bodyPr/>
          <a:lstStyle/>
          <a:p>
            <a:pPr marL="0" indent="0">
              <a:buClr>
                <a:srgbClr val="E2001A"/>
              </a:buClr>
            </a:pPr>
            <a:r>
              <a:rPr lang="de-DE" altLang="de-DE" b="0">
                <a:solidFill>
                  <a:schemeClr val="tx1"/>
                </a:solidFill>
                <a:cs typeface="Arial Unicode MS" panose="020B0604020202020204" pitchFamily="34" charset="-128"/>
              </a:rPr>
              <a:t>Digitalisierung, Fachkräftemangel und neue technische Entwicklungen stellen Sie als Betriebe des SHK-Fachhandwerks vor neue Herausforderungen: </a:t>
            </a:r>
          </a:p>
          <a:p>
            <a:pPr marL="0" indent="0">
              <a:buClr>
                <a:srgbClr val="E2001A"/>
              </a:buClr>
            </a:pPr>
            <a:r>
              <a:rPr lang="de-DE" altLang="de-DE" b="0">
                <a:solidFill>
                  <a:schemeClr val="tx1"/>
                </a:solidFill>
                <a:cs typeface="Arial Unicode MS" panose="020B0604020202020204" pitchFamily="34" charset="-128"/>
              </a:rPr>
              <a:t>Sie müssen ihre Prozesse fortlaufend optimieren, um mehr Effizienz zu erreichen.</a:t>
            </a:r>
          </a:p>
          <a:p>
            <a:pPr marL="0" indent="0"/>
            <a:endParaRPr lang="de-DE" altLang="de-DE">
              <a:cs typeface="Arial Unicode MS" panose="020B0604020202020204" pitchFamily="34" charset="-128"/>
            </a:endParaRPr>
          </a:p>
        </p:txBody>
      </p:sp>
    </p:spTree>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noChangeArrowheads="1"/>
          </p:cNvSpPr>
          <p:nvPr>
            <p:ph type="title"/>
          </p:nvPr>
        </p:nvSpPr>
        <p:spPr/>
        <p:txBody>
          <a:bodyPr/>
          <a:lstStyle/>
          <a:p>
            <a:r>
              <a:rPr lang="de-DE" altLang="de-DE" cap="none">
                <a:cs typeface="Arial Unicode MS" panose="020B0604020202020204" pitchFamily="34" charset="-128"/>
              </a:rPr>
              <a:t>PROFITIEREN AUCH SIE!</a:t>
            </a:r>
          </a:p>
        </p:txBody>
      </p:sp>
      <p:sp>
        <p:nvSpPr>
          <p:cNvPr id="44035" name="Inhaltsplatzhalter 2"/>
          <p:cNvSpPr>
            <a:spLocks noGrp="1" noChangeArrowheads="1"/>
          </p:cNvSpPr>
          <p:nvPr>
            <p:ph idx="1"/>
          </p:nvPr>
        </p:nvSpPr>
        <p:spPr>
          <a:xfrm>
            <a:off x="1058863" y="1747838"/>
            <a:ext cx="7834312" cy="4176712"/>
          </a:xfrm>
        </p:spPr>
        <p:txBody>
          <a:bodyPr/>
          <a:lstStyle/>
          <a:p>
            <a:pPr marL="0" lvl="1" indent="0">
              <a:lnSpc>
                <a:spcPct val="100000"/>
              </a:lnSpc>
              <a:spcBef>
                <a:spcPct val="0"/>
              </a:spcBef>
              <a:spcAft>
                <a:spcPct val="20000"/>
              </a:spcAft>
              <a:buClr>
                <a:srgbClr val="E2001A"/>
              </a:buClr>
              <a:buFont typeface="Arial" panose="020B0604020202020204" pitchFamily="34" charset="0"/>
              <a:buNone/>
            </a:pPr>
            <a:r>
              <a:rPr lang="de-DE" altLang="de-DE" b="1">
                <a:solidFill>
                  <a:schemeClr val="tx2"/>
                </a:solidFill>
                <a:ea typeface="MS PGothic" panose="020B0600070205080204" pitchFamily="34" charset="-128"/>
                <a:cs typeface="Arial Unicode MS" panose="020B0604020202020204" pitchFamily="34" charset="-128"/>
              </a:rPr>
              <a:t>Qualität – Sicherheit – Service: </a:t>
            </a:r>
          </a:p>
          <a:p>
            <a:pPr marL="0" lvl="1" indent="0">
              <a:lnSpc>
                <a:spcPct val="100000"/>
              </a:lnSpc>
              <a:spcBef>
                <a:spcPct val="0"/>
              </a:spcBef>
              <a:spcAft>
                <a:spcPct val="20000"/>
              </a:spcAft>
              <a:buClr>
                <a:srgbClr val="E2001A"/>
              </a:buClr>
              <a:buFont typeface="Arial" panose="020B0604020202020204" pitchFamily="34" charset="0"/>
              <a:buNone/>
            </a:pPr>
            <a:r>
              <a:rPr lang="de-DE" altLang="de-DE" b="1">
                <a:solidFill>
                  <a:schemeClr val="tx2"/>
                </a:solidFill>
                <a:ea typeface="MS PGothic" panose="020B0600070205080204" pitchFamily="34" charset="-128"/>
                <a:cs typeface="Arial Unicode MS" panose="020B0604020202020204" pitchFamily="34" charset="-128"/>
              </a:rPr>
              <a:t>neutral geprüft durch </a:t>
            </a:r>
            <a:r>
              <a:rPr lang="de-DE" altLang="de-DE" b="1" u="sng">
                <a:solidFill>
                  <a:schemeClr val="tx2"/>
                </a:solidFill>
                <a:ea typeface="MS PGothic" panose="020B0600070205080204" pitchFamily="34" charset="-128"/>
                <a:cs typeface="Arial Unicode MS" panose="020B0604020202020204" pitchFamily="34" charset="-128"/>
              </a:rPr>
              <a:t>DIE</a:t>
            </a:r>
            <a:r>
              <a:rPr lang="de-DE" altLang="de-DE" b="1">
                <a:solidFill>
                  <a:schemeClr val="tx2"/>
                </a:solidFill>
                <a:ea typeface="MS PGothic" panose="020B0600070205080204" pitchFamily="34" charset="-128"/>
                <a:cs typeface="Arial Unicode MS" panose="020B0604020202020204" pitchFamily="34" charset="-128"/>
              </a:rPr>
              <a:t> SHK-Instanz.</a:t>
            </a:r>
          </a:p>
          <a:p>
            <a:pPr marL="0" lvl="1" indent="0">
              <a:buClr>
                <a:srgbClr val="E2001A"/>
              </a:buClr>
              <a:buFont typeface="Arial" panose="020B0604020202020204" pitchFamily="34" charset="0"/>
              <a:buNone/>
            </a:pPr>
            <a:endParaRPr lang="de-DE" altLang="de-DE" sz="800">
              <a:ea typeface="Arial Unicode MS" panose="020B0604020202020204" pitchFamily="34" charset="-128"/>
              <a:cs typeface="Arial Unicode MS" panose="020B0604020202020204" pitchFamily="34" charset="-128"/>
            </a:endParaRPr>
          </a:p>
          <a:p>
            <a:pPr marL="0" lvl="1" indent="0">
              <a:spcBef>
                <a:spcPct val="50000"/>
              </a:spcBef>
              <a:spcAft>
                <a:spcPct val="20000"/>
              </a:spcAft>
              <a:buClr>
                <a:srgbClr val="E2001A"/>
              </a:buClr>
              <a:buFont typeface="Arial" panose="020B0604020202020204" pitchFamily="34" charset="0"/>
              <a:buNone/>
            </a:pPr>
            <a:r>
              <a:rPr lang="de-DE" altLang="de-DE">
                <a:solidFill>
                  <a:srgbClr val="000000"/>
                </a:solidFill>
                <a:ea typeface="MS PGothic" panose="020B0600070205080204" pitchFamily="34" charset="-128"/>
                <a:cs typeface="Arial Unicode MS" panose="020B0604020202020204" pitchFamily="34" charset="-128"/>
              </a:rPr>
              <a:t>Ein zusätzliches neutrales, vertrauenswürdiges Auswahlkriterium</a:t>
            </a:r>
          </a:p>
          <a:p>
            <a:pPr marL="0" lvl="1" indent="0">
              <a:spcBef>
                <a:spcPct val="50000"/>
              </a:spcBef>
              <a:spcAft>
                <a:spcPct val="20000"/>
              </a:spcAft>
              <a:buClr>
                <a:srgbClr val="E2001A"/>
              </a:buClr>
              <a:buFont typeface="Arial" panose="020B0604020202020204" pitchFamily="34" charset="0"/>
              <a:buNone/>
            </a:pPr>
            <a:r>
              <a:rPr lang="de-DE" altLang="de-DE">
                <a:solidFill>
                  <a:srgbClr val="000000"/>
                </a:solidFill>
                <a:ea typeface="MS PGothic" panose="020B0600070205080204" pitchFamily="34" charset="-128"/>
                <a:cs typeface="Arial Unicode MS" panose="020B0604020202020204" pitchFamily="34" charset="-128"/>
              </a:rPr>
              <a:t>Eine Vorauswahl an Herstellern – und damit eine schnellere    Kaufentscheidung</a:t>
            </a:r>
          </a:p>
          <a:p>
            <a:pPr marL="0" lvl="1" indent="0">
              <a:spcBef>
                <a:spcPct val="50000"/>
              </a:spcBef>
              <a:spcAft>
                <a:spcPct val="20000"/>
              </a:spcAft>
              <a:buClr>
                <a:srgbClr val="E2001A"/>
              </a:buClr>
              <a:buFont typeface="Arial" panose="020B0604020202020204" pitchFamily="34" charset="0"/>
              <a:buNone/>
            </a:pPr>
            <a:r>
              <a:rPr lang="de-DE" altLang="de-DE">
                <a:solidFill>
                  <a:srgbClr val="000000"/>
                </a:solidFill>
                <a:ea typeface="MS PGothic" panose="020B0600070205080204" pitchFamily="34" charset="-128"/>
                <a:cs typeface="Arial Unicode MS" panose="020B0604020202020204" pitchFamily="34" charset="-128"/>
              </a:rPr>
              <a:t>Mehr Effizienz im Betriebsablauf – dank handwerksgerechter Services     durch Zertifizierte Hersteller</a:t>
            </a:r>
          </a:p>
          <a:p>
            <a:pPr marL="0" lvl="1" indent="0">
              <a:spcBef>
                <a:spcPct val="50000"/>
              </a:spcBef>
              <a:spcAft>
                <a:spcPct val="20000"/>
              </a:spcAft>
              <a:buClr>
                <a:srgbClr val="E2001A"/>
              </a:buClr>
              <a:buFont typeface="Arial" panose="020B0604020202020204" pitchFamily="34" charset="0"/>
              <a:buNone/>
            </a:pPr>
            <a:r>
              <a:rPr lang="de-DE" altLang="de-DE">
                <a:solidFill>
                  <a:srgbClr val="000000"/>
                </a:solidFill>
                <a:ea typeface="MS PGothic" panose="020B0600070205080204" pitchFamily="34" charset="-128"/>
                <a:cs typeface="Arial Unicode MS" panose="020B0604020202020204" pitchFamily="34" charset="-128"/>
              </a:rPr>
              <a:t>Einfluss auf handwerksgerechtere Standards – durch eigene Kaufentscheidung und Mitsprache im permanenten             Evaluierungsprozess </a:t>
            </a:r>
          </a:p>
          <a:p>
            <a:pPr marL="0" lvl="1" indent="0">
              <a:buClr>
                <a:srgbClr val="E2001A"/>
              </a:buClr>
              <a:buFont typeface="Arial" panose="020B0604020202020204" pitchFamily="34" charset="0"/>
              <a:buNone/>
            </a:pPr>
            <a:endParaRPr lang="de-DE" altLang="de-DE">
              <a:ea typeface="Arial Unicode MS" panose="020B0604020202020204" pitchFamily="34" charset="-128"/>
              <a:cs typeface="Arial Unicode MS" panose="020B0604020202020204" pitchFamily="34" charset="-128"/>
            </a:endParaRPr>
          </a:p>
          <a:p>
            <a:pPr marL="0" indent="0"/>
            <a:endParaRPr lang="de-DE" altLang="de-DE">
              <a:cs typeface="Arial Unicode MS" panose="020B0604020202020204" pitchFamily="34" charset="-128"/>
            </a:endParaRPr>
          </a:p>
        </p:txBody>
      </p:sp>
      <p:sp>
        <p:nvSpPr>
          <p:cNvPr id="44036" name="Textfeld 3"/>
          <p:cNvSpPr txBox="1">
            <a:spLocks noChangeArrowheads="1"/>
          </p:cNvSpPr>
          <p:nvPr/>
        </p:nvSpPr>
        <p:spPr bwMode="auto">
          <a:xfrm>
            <a:off x="8208963" y="2420938"/>
            <a:ext cx="6477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algn="ctr"/>
            <a:r>
              <a:rPr lang="de-DE" altLang="de-DE" sz="4000">
                <a:solidFill>
                  <a:schemeClr val="accent1"/>
                </a:solidFill>
                <a:latin typeface="Zapf Dingbats" charset="2"/>
                <a:sym typeface="Zapf Dingbats" charset="2"/>
              </a:rPr>
              <a:t>✔</a:t>
            </a:r>
            <a:endParaRPr lang="de-DE" altLang="de-DE" sz="4000">
              <a:solidFill>
                <a:schemeClr val="accent1"/>
              </a:solidFill>
            </a:endParaRPr>
          </a:p>
        </p:txBody>
      </p:sp>
      <p:sp>
        <p:nvSpPr>
          <p:cNvPr id="44037" name="Textfeld 4"/>
          <p:cNvSpPr txBox="1">
            <a:spLocks noChangeArrowheads="1"/>
          </p:cNvSpPr>
          <p:nvPr/>
        </p:nvSpPr>
        <p:spPr bwMode="auto">
          <a:xfrm>
            <a:off x="8208963" y="3141663"/>
            <a:ext cx="6477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algn="ctr"/>
            <a:r>
              <a:rPr lang="de-DE" altLang="de-DE" sz="4000">
                <a:solidFill>
                  <a:schemeClr val="accent1"/>
                </a:solidFill>
                <a:latin typeface="Zapf Dingbats" charset="2"/>
                <a:sym typeface="Zapf Dingbats" charset="2"/>
              </a:rPr>
              <a:t>✔</a:t>
            </a:r>
            <a:endParaRPr lang="de-DE" altLang="de-DE" sz="4000">
              <a:solidFill>
                <a:schemeClr val="accent1"/>
              </a:solidFill>
            </a:endParaRPr>
          </a:p>
        </p:txBody>
      </p:sp>
      <p:sp>
        <p:nvSpPr>
          <p:cNvPr id="44038" name="Textfeld 5"/>
          <p:cNvSpPr txBox="1">
            <a:spLocks noChangeArrowheads="1"/>
          </p:cNvSpPr>
          <p:nvPr/>
        </p:nvSpPr>
        <p:spPr bwMode="auto">
          <a:xfrm>
            <a:off x="8208963" y="3860800"/>
            <a:ext cx="6477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algn="ctr"/>
            <a:r>
              <a:rPr lang="de-DE" altLang="de-DE" sz="4000">
                <a:solidFill>
                  <a:schemeClr val="accent1"/>
                </a:solidFill>
                <a:latin typeface="Zapf Dingbats" charset="2"/>
                <a:sym typeface="Zapf Dingbats" charset="2"/>
              </a:rPr>
              <a:t>✔</a:t>
            </a:r>
            <a:endParaRPr lang="de-DE" altLang="de-DE" sz="4000">
              <a:solidFill>
                <a:schemeClr val="accent1"/>
              </a:solidFill>
            </a:endParaRPr>
          </a:p>
        </p:txBody>
      </p:sp>
      <p:sp>
        <p:nvSpPr>
          <p:cNvPr id="44039" name="Textfeld 6"/>
          <p:cNvSpPr txBox="1">
            <a:spLocks noChangeArrowheads="1"/>
          </p:cNvSpPr>
          <p:nvPr/>
        </p:nvSpPr>
        <p:spPr bwMode="auto">
          <a:xfrm>
            <a:off x="8208963" y="4652963"/>
            <a:ext cx="6477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algn="ctr"/>
            <a:r>
              <a:rPr lang="de-DE" altLang="de-DE" sz="4000">
                <a:solidFill>
                  <a:schemeClr val="accent1"/>
                </a:solidFill>
                <a:latin typeface="Zapf Dingbats" charset="2"/>
                <a:sym typeface="Zapf Dingbats" charset="2"/>
              </a:rPr>
              <a:t>✔</a:t>
            </a:r>
            <a:endParaRPr lang="de-DE" altLang="de-DE" sz="4000">
              <a:solidFill>
                <a:schemeClr val="accent1"/>
              </a:solidFill>
            </a:endParaRPr>
          </a:p>
        </p:txBody>
      </p:sp>
    </p:spTree>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Bild 2" descr="Grafik_Win-Wi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74800"/>
            <a:ext cx="8767763" cy="474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Inhaltsplatzhalter 2"/>
          <p:cNvSpPr>
            <a:spLocks noGrp="1" noChangeArrowheads="1"/>
          </p:cNvSpPr>
          <p:nvPr>
            <p:ph idx="1"/>
          </p:nvPr>
        </p:nvSpPr>
        <p:spPr>
          <a:xfrm>
            <a:off x="468313" y="2759075"/>
            <a:ext cx="2593975" cy="4176713"/>
          </a:xfrm>
        </p:spPr>
        <p:txBody>
          <a:bodyPr/>
          <a:lstStyle/>
          <a:p>
            <a:pPr marL="0" indent="0">
              <a:buClr>
                <a:schemeClr val="accent1"/>
              </a:buClr>
            </a:pPr>
            <a:r>
              <a:rPr lang="de-DE" altLang="de-DE">
                <a:cs typeface="Arial Unicode MS" panose="020B0604020202020204" pitchFamily="34" charset="-128"/>
              </a:rPr>
              <a:t>Hersteller:</a:t>
            </a:r>
          </a:p>
          <a:p>
            <a:pPr marL="0" indent="0">
              <a:buClr>
                <a:schemeClr val="accent1"/>
              </a:buClr>
              <a:buFont typeface="Wingdings" panose="05000000000000000000" pitchFamily="2" charset="2"/>
              <a:buChar char="ü"/>
            </a:pPr>
            <a:r>
              <a:rPr lang="de-DE" altLang="de-DE" b="0">
                <a:cs typeface="Arial Unicode MS" panose="020B0604020202020204" pitchFamily="34" charset="-128"/>
              </a:rPr>
              <a:t> USP </a:t>
            </a:r>
          </a:p>
          <a:p>
            <a:pPr marL="0" indent="0">
              <a:buClr>
                <a:schemeClr val="accent1"/>
              </a:buClr>
              <a:buFont typeface="Wingdings" panose="05000000000000000000" pitchFamily="2" charset="2"/>
              <a:buChar char="ü"/>
            </a:pPr>
            <a:r>
              <a:rPr lang="de-DE" altLang="de-DE" b="0">
                <a:cs typeface="Arial Unicode MS" panose="020B0604020202020204" pitchFamily="34" charset="-128"/>
              </a:rPr>
              <a:t> Nähe </a:t>
            </a:r>
          </a:p>
          <a:p>
            <a:pPr marL="0" indent="0">
              <a:buClr>
                <a:schemeClr val="accent1"/>
              </a:buClr>
              <a:buFont typeface="Wingdings" panose="05000000000000000000" pitchFamily="2" charset="2"/>
              <a:buChar char="ü"/>
            </a:pPr>
            <a:r>
              <a:rPr lang="de-DE" altLang="de-DE" b="0">
                <a:cs typeface="Arial Unicode MS" panose="020B0604020202020204" pitchFamily="34" charset="-128"/>
              </a:rPr>
              <a:t> Vertrauen</a:t>
            </a:r>
          </a:p>
          <a:p>
            <a:pPr marL="0" indent="0">
              <a:buClr>
                <a:schemeClr val="accent1"/>
              </a:buClr>
              <a:buFont typeface="Wingdings" panose="05000000000000000000" pitchFamily="2" charset="2"/>
              <a:buChar char="ü"/>
            </a:pPr>
            <a:r>
              <a:rPr lang="de-DE" altLang="de-DE" b="0">
                <a:cs typeface="Arial Unicode MS" panose="020B0604020202020204" pitchFamily="34" charset="-128"/>
              </a:rPr>
              <a:t> Aktive Mitgestaltung</a:t>
            </a:r>
          </a:p>
        </p:txBody>
      </p:sp>
      <p:sp>
        <p:nvSpPr>
          <p:cNvPr id="45060" name="Inhaltsplatzhalter 2"/>
          <p:cNvSpPr txBox="1">
            <a:spLocks/>
          </p:cNvSpPr>
          <p:nvPr/>
        </p:nvSpPr>
        <p:spPr bwMode="gray">
          <a:xfrm>
            <a:off x="5614988" y="2751138"/>
            <a:ext cx="7058025"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a:lnSpc>
                <a:spcPct val="95000"/>
              </a:lnSpc>
              <a:spcBef>
                <a:spcPct val="50000"/>
              </a:spcBef>
              <a:spcAft>
                <a:spcPct val="20000"/>
              </a:spcAft>
              <a:buClr>
                <a:srgbClr val="E2001A"/>
              </a:buClr>
            </a:pPr>
            <a:r>
              <a:rPr lang="de-DE" altLang="de-DE" sz="1800" b="1">
                <a:solidFill>
                  <a:srgbClr val="6E6E6E"/>
                </a:solidFill>
              </a:rPr>
              <a:t>Handwerk:</a:t>
            </a:r>
          </a:p>
          <a:p>
            <a:pPr>
              <a:lnSpc>
                <a:spcPct val="95000"/>
              </a:lnSpc>
              <a:spcBef>
                <a:spcPct val="50000"/>
              </a:spcBef>
              <a:spcAft>
                <a:spcPct val="20000"/>
              </a:spcAft>
              <a:buClr>
                <a:schemeClr val="accent1"/>
              </a:buClr>
              <a:buFont typeface="Wingdings" panose="05000000000000000000" pitchFamily="2" charset="2"/>
              <a:buChar char="ü"/>
            </a:pPr>
            <a:r>
              <a:rPr lang="de-DE" altLang="de-DE" sz="1800">
                <a:solidFill>
                  <a:srgbClr val="6E6E6E"/>
                </a:solidFill>
              </a:rPr>
              <a:t> Vertrauenswürdige Vorauswahl</a:t>
            </a:r>
          </a:p>
          <a:p>
            <a:pPr>
              <a:lnSpc>
                <a:spcPct val="95000"/>
              </a:lnSpc>
              <a:spcBef>
                <a:spcPct val="50000"/>
              </a:spcBef>
              <a:spcAft>
                <a:spcPct val="20000"/>
              </a:spcAft>
              <a:buClr>
                <a:schemeClr val="accent1"/>
              </a:buClr>
              <a:buFont typeface="Wingdings" panose="05000000000000000000" pitchFamily="2" charset="2"/>
              <a:buChar char="ü"/>
            </a:pPr>
            <a:r>
              <a:rPr lang="de-DE" altLang="de-DE" sz="1800">
                <a:solidFill>
                  <a:srgbClr val="6E6E6E"/>
                </a:solidFill>
              </a:rPr>
              <a:t> Schnellere Kaufentscheidung</a:t>
            </a:r>
          </a:p>
          <a:p>
            <a:pPr>
              <a:lnSpc>
                <a:spcPct val="95000"/>
              </a:lnSpc>
              <a:spcBef>
                <a:spcPct val="50000"/>
              </a:spcBef>
              <a:spcAft>
                <a:spcPct val="20000"/>
              </a:spcAft>
              <a:buClr>
                <a:schemeClr val="accent1"/>
              </a:buClr>
              <a:buFont typeface="Wingdings" panose="05000000000000000000" pitchFamily="2" charset="2"/>
              <a:buChar char="ü"/>
            </a:pPr>
            <a:r>
              <a:rPr lang="de-DE" altLang="de-DE" sz="1800">
                <a:solidFill>
                  <a:srgbClr val="6E6E6E"/>
                </a:solidFill>
              </a:rPr>
              <a:t> Effizienteres Arbeiten </a:t>
            </a:r>
          </a:p>
          <a:p>
            <a:pPr>
              <a:lnSpc>
                <a:spcPct val="95000"/>
              </a:lnSpc>
              <a:spcBef>
                <a:spcPct val="50000"/>
              </a:spcBef>
              <a:spcAft>
                <a:spcPct val="20000"/>
              </a:spcAft>
              <a:buClr>
                <a:schemeClr val="accent1"/>
              </a:buClr>
              <a:buFont typeface="Wingdings" panose="05000000000000000000" pitchFamily="2" charset="2"/>
              <a:buChar char="ü"/>
            </a:pPr>
            <a:r>
              <a:rPr lang="de-DE" altLang="de-DE" sz="1800">
                <a:solidFill>
                  <a:srgbClr val="6E6E6E"/>
                </a:solidFill>
              </a:rPr>
              <a:t> Aktive Mitgestaltung</a:t>
            </a:r>
          </a:p>
        </p:txBody>
      </p:sp>
      <p:sp>
        <p:nvSpPr>
          <p:cNvPr id="45061" name="Textfeld 4"/>
          <p:cNvSpPr txBox="1">
            <a:spLocks noChangeArrowheads="1"/>
          </p:cNvSpPr>
          <p:nvPr/>
        </p:nvSpPr>
        <p:spPr bwMode="auto">
          <a:xfrm>
            <a:off x="2411413" y="1574800"/>
            <a:ext cx="3455987"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algn="ctr"/>
            <a:r>
              <a:rPr lang="de-DE" altLang="de-DE" sz="1800" b="1">
                <a:solidFill>
                  <a:srgbClr val="6E6E6E"/>
                </a:solidFill>
              </a:rPr>
              <a:t>ZVSHK-Qualitätszeichen</a:t>
            </a:r>
          </a:p>
          <a:p>
            <a:pPr algn="ctr"/>
            <a:r>
              <a:rPr lang="de-DE" altLang="de-DE" sz="1800">
                <a:solidFill>
                  <a:srgbClr val="6E6E6E"/>
                </a:solidFill>
              </a:rPr>
              <a:t>Zertifizierter Hersteller –</a:t>
            </a:r>
          </a:p>
          <a:p>
            <a:pPr algn="ctr"/>
            <a:r>
              <a:rPr lang="de-DE" altLang="de-DE" sz="1800">
                <a:solidFill>
                  <a:srgbClr val="6E6E6E"/>
                </a:solidFill>
              </a:rPr>
              <a:t>Qualität, Sicherheit, Service</a:t>
            </a:r>
          </a:p>
        </p:txBody>
      </p:sp>
      <p:sp>
        <p:nvSpPr>
          <p:cNvPr id="45062" name="Textfeld 2"/>
          <p:cNvSpPr txBox="1">
            <a:spLocks noChangeArrowheads="1"/>
          </p:cNvSpPr>
          <p:nvPr/>
        </p:nvSpPr>
        <p:spPr bwMode="auto">
          <a:xfrm>
            <a:off x="4643438" y="23352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endParaRPr lang="de-DE" altLang="de-DE" sz="1000">
              <a:solidFill>
                <a:srgbClr val="000000"/>
              </a:solidFill>
            </a:endParaRPr>
          </a:p>
        </p:txBody>
      </p:sp>
      <p:sp>
        <p:nvSpPr>
          <p:cNvPr id="2" name="Titel 1"/>
          <p:cNvSpPr>
            <a:spLocks noGrp="1"/>
          </p:cNvSpPr>
          <p:nvPr>
            <p:ph type="title"/>
          </p:nvPr>
        </p:nvSpPr>
        <p:spPr/>
        <p:txBody>
          <a:bodyPr/>
          <a:lstStyle/>
          <a:p>
            <a:pPr>
              <a:defRPr/>
            </a:pPr>
            <a:r>
              <a:rPr lang="de-DE" dirty="0"/>
              <a:t># QZ = </a:t>
            </a:r>
            <a:r>
              <a:rPr lang="de-DE" dirty="0" err="1"/>
              <a:t>safe</a:t>
            </a:r>
            <a:endParaRPr lang="de-DE" dirty="0"/>
          </a:p>
        </p:txBody>
      </p:sp>
    </p:spTree>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Grafik 2" descr="Ein Bild, das Person, Mann, drinnen, Tisch enthält.&#10;&#10;Automatisch generierte Beschreib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3838"/>
            <a:ext cx="9144000" cy="469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3"/>
          <p:cNvSpPr/>
          <p:nvPr/>
        </p:nvSpPr>
        <p:spPr>
          <a:xfrm>
            <a:off x="360363" y="1836738"/>
            <a:ext cx="3859212" cy="2984500"/>
          </a:xfrm>
          <a:prstGeom prst="rect">
            <a:avLst/>
          </a:prstGeom>
          <a:solidFill>
            <a:schemeClr val="bg1">
              <a:lumMod val="95000"/>
              <a:alpha val="78000"/>
            </a:schemeClr>
          </a:solidFill>
        </p:spPr>
        <p:txBody>
          <a:bodyPr>
            <a:spAutoFit/>
          </a:bodyPr>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a:buClr>
                <a:srgbClr val="E2001A"/>
              </a:buClr>
              <a:defRPr/>
            </a:pPr>
            <a:r>
              <a:rPr lang="de-DE" altLang="de-DE" sz="2000">
                <a:solidFill>
                  <a:srgbClr val="595959"/>
                </a:solidFill>
              </a:rPr>
              <a:t>„2/3 der Befragten haben sich für ein ZVSHK-Qualitätszeichen ausgesprochen. Ich kann das aus der Praxis nachvollziehen, weil es mir ein aufwändiges Abgleichen mit der UBA-Liste erspart“</a:t>
            </a:r>
          </a:p>
          <a:p>
            <a:pPr>
              <a:buClr>
                <a:srgbClr val="E2001A"/>
              </a:buClr>
              <a:defRPr/>
            </a:pPr>
            <a:endParaRPr lang="de-DE" altLang="de-DE" sz="1200">
              <a:solidFill>
                <a:schemeClr val="tx2"/>
              </a:solidFill>
            </a:endParaRPr>
          </a:p>
          <a:p>
            <a:pPr>
              <a:buClr>
                <a:srgbClr val="E2001A"/>
              </a:buClr>
              <a:defRPr/>
            </a:pPr>
            <a:r>
              <a:rPr lang="de-DE" altLang="de-DE" sz="1200">
                <a:solidFill>
                  <a:schemeClr val="tx2"/>
                </a:solidFill>
              </a:rPr>
              <a:t>Joachim Butz</a:t>
            </a:r>
          </a:p>
          <a:p>
            <a:pPr>
              <a:buClr>
                <a:srgbClr val="E2001A"/>
              </a:buClr>
              <a:defRPr/>
            </a:pPr>
            <a:r>
              <a:rPr lang="de-DE" altLang="de-DE" sz="1200">
                <a:solidFill>
                  <a:schemeClr val="tx2"/>
                </a:solidFill>
              </a:rPr>
              <a:t>Butz Blechnerei und Installationsservice</a:t>
            </a:r>
            <a:br>
              <a:rPr lang="de-DE" altLang="de-DE" sz="2000">
                <a:solidFill>
                  <a:srgbClr val="595959"/>
                </a:solidFill>
              </a:rPr>
            </a:br>
            <a:endParaRPr lang="de-DE" altLang="de-DE" sz="1200">
              <a:solidFill>
                <a:schemeClr val="tx2"/>
              </a:solidFill>
            </a:endParaRPr>
          </a:p>
        </p:txBody>
      </p:sp>
    </p:spTree>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el 1"/>
          <p:cNvSpPr>
            <a:spLocks noGrp="1" noChangeArrowheads="1"/>
          </p:cNvSpPr>
          <p:nvPr>
            <p:ph type="title"/>
          </p:nvPr>
        </p:nvSpPr>
        <p:spPr/>
        <p:txBody>
          <a:bodyPr/>
          <a:lstStyle/>
          <a:p>
            <a:r>
              <a:rPr lang="de-DE" altLang="de-DE" cap="none">
                <a:cs typeface="Arial Unicode MS" panose="020B0604020202020204" pitchFamily="34" charset="-128"/>
              </a:rPr>
              <a:t>RÜCKHALT IN DER BRANCHE: </a:t>
            </a:r>
            <a:br>
              <a:rPr lang="de-DE" altLang="de-DE" cap="none">
                <a:cs typeface="Arial Unicode MS" panose="020B0604020202020204" pitchFamily="34" charset="-128"/>
              </a:rPr>
            </a:br>
            <a:r>
              <a:rPr lang="de-DE" altLang="de-DE" cap="none">
                <a:cs typeface="Arial Unicode MS" panose="020B0604020202020204" pitchFamily="34" charset="-128"/>
              </a:rPr>
              <a:t>ERGEBNISSE DER MARKTFORSCHUNG</a:t>
            </a:r>
          </a:p>
        </p:txBody>
      </p:sp>
      <p:sp>
        <p:nvSpPr>
          <p:cNvPr id="47107" name="Textfeld 5"/>
          <p:cNvSpPr txBox="1">
            <a:spLocks noChangeArrowheads="1"/>
          </p:cNvSpPr>
          <p:nvPr/>
        </p:nvSpPr>
        <p:spPr bwMode="auto">
          <a:xfrm>
            <a:off x="1042988" y="5792788"/>
            <a:ext cx="71405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eaLnBrk="1" hangingPunct="1"/>
            <a:r>
              <a:rPr lang="de-DE" altLang="de-DE" sz="1000"/>
              <a:t>Quelle: ifh Universität Göttingen; Methoden: Schriftliche und Online-Befragung; Erhebungszeitraum: 17.09. - 08.10.2018;</a:t>
            </a:r>
          </a:p>
          <a:p>
            <a:pPr eaLnBrk="1" hangingPunct="1"/>
            <a:r>
              <a:rPr lang="de-DE" altLang="de-DE" sz="1000"/>
              <a:t>Stichprobe: 931 antwortende SHK-Innungsbetriebe</a:t>
            </a:r>
          </a:p>
        </p:txBody>
      </p:sp>
      <p:sp>
        <p:nvSpPr>
          <p:cNvPr id="47108" name="Textfeld 9"/>
          <p:cNvSpPr txBox="1">
            <a:spLocks noChangeArrowheads="1"/>
          </p:cNvSpPr>
          <p:nvPr/>
        </p:nvSpPr>
        <p:spPr bwMode="auto">
          <a:xfrm>
            <a:off x="4500563" y="2495550"/>
            <a:ext cx="439261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eaLnBrk="1" hangingPunct="1"/>
            <a:r>
              <a:rPr lang="de-DE" altLang="de-DE" sz="1600" b="1">
                <a:solidFill>
                  <a:schemeClr val="accent1"/>
                </a:solidFill>
              </a:rPr>
              <a:t>Die Hälfte der Befragten orientiert sich bei ihrer Kaufentscheidung bereits an Gütesiegeln.</a:t>
            </a:r>
          </a:p>
          <a:p>
            <a:pPr eaLnBrk="1" hangingPunct="1"/>
            <a:endParaRPr lang="de-DE" altLang="de-DE" sz="1600" b="1">
              <a:solidFill>
                <a:schemeClr val="accent1"/>
              </a:solidFill>
            </a:endParaRPr>
          </a:p>
        </p:txBody>
      </p:sp>
      <p:sp>
        <p:nvSpPr>
          <p:cNvPr id="47109" name="Textfeld 11"/>
          <p:cNvSpPr txBox="1">
            <a:spLocks noChangeArrowheads="1"/>
          </p:cNvSpPr>
          <p:nvPr/>
        </p:nvSpPr>
        <p:spPr bwMode="auto">
          <a:xfrm>
            <a:off x="1255713" y="5792788"/>
            <a:ext cx="6361112"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eaLnBrk="1" hangingPunct="1"/>
            <a:endParaRPr lang="de-DE" altLang="de-DE" sz="1000"/>
          </a:p>
        </p:txBody>
      </p:sp>
      <p:sp>
        <p:nvSpPr>
          <p:cNvPr id="47110" name="Inhaltsplatzhalter 2"/>
          <p:cNvSpPr txBox="1">
            <a:spLocks/>
          </p:cNvSpPr>
          <p:nvPr/>
        </p:nvSpPr>
        <p:spPr bwMode="auto">
          <a:xfrm>
            <a:off x="1042988" y="1773238"/>
            <a:ext cx="7058025"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ea typeface="MS PGothic" panose="020B0600070205080204" pitchFamily="34" charset="-128"/>
              </a:defRPr>
            </a:lvl1pPr>
            <a:lvl2pPr>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a:lnSpc>
                <a:spcPct val="95000"/>
              </a:lnSpc>
              <a:spcBef>
                <a:spcPct val="50000"/>
              </a:spcBef>
              <a:spcAft>
                <a:spcPct val="20000"/>
              </a:spcAft>
              <a:buClr>
                <a:schemeClr val="hlink"/>
              </a:buClr>
            </a:pPr>
            <a:r>
              <a:rPr lang="de-DE" altLang="de-DE" sz="1800" b="1">
                <a:solidFill>
                  <a:schemeClr val="tx2"/>
                </a:solidFill>
              </a:rPr>
              <a:t>Nutzung von Zeichen zur Orientierung bei Produktentscheidungen</a:t>
            </a:r>
          </a:p>
          <a:p>
            <a:pPr>
              <a:lnSpc>
                <a:spcPct val="95000"/>
              </a:lnSpc>
              <a:spcBef>
                <a:spcPct val="50000"/>
              </a:spcBef>
              <a:spcAft>
                <a:spcPct val="20000"/>
              </a:spcAft>
              <a:buClr>
                <a:schemeClr val="hlink"/>
              </a:buClr>
            </a:pPr>
            <a:endParaRPr lang="de-DE" altLang="de-DE" sz="800" b="1">
              <a:solidFill>
                <a:schemeClr val="tx2"/>
              </a:solidFill>
            </a:endParaRPr>
          </a:p>
          <a:p>
            <a:pPr marL="0" lvl="1">
              <a:lnSpc>
                <a:spcPct val="95000"/>
              </a:lnSpc>
              <a:spcBef>
                <a:spcPct val="50000"/>
              </a:spcBef>
              <a:spcAft>
                <a:spcPct val="20000"/>
              </a:spcAft>
              <a:buClr>
                <a:schemeClr val="hlink"/>
              </a:buClr>
              <a:buFont typeface="Arial" panose="020B0604020202020204" pitchFamily="34" charset="0"/>
              <a:buNone/>
            </a:pPr>
            <a:endParaRPr lang="de-DE" altLang="de-DE" sz="1600" b="1">
              <a:solidFill>
                <a:srgbClr val="FF0000"/>
              </a:solidFill>
            </a:endParaRPr>
          </a:p>
          <a:p>
            <a:pPr>
              <a:lnSpc>
                <a:spcPct val="95000"/>
              </a:lnSpc>
              <a:spcBef>
                <a:spcPct val="50000"/>
              </a:spcBef>
              <a:spcAft>
                <a:spcPct val="20000"/>
              </a:spcAft>
              <a:buClr>
                <a:schemeClr val="hlink"/>
              </a:buClr>
            </a:pPr>
            <a:endParaRPr lang="de-DE" altLang="de-DE" sz="1800" b="1">
              <a:solidFill>
                <a:schemeClr val="tx2"/>
              </a:solidFill>
            </a:endParaRPr>
          </a:p>
        </p:txBody>
      </p:sp>
      <p:grpSp>
        <p:nvGrpSpPr>
          <p:cNvPr id="47111" name="Gruppierung 18"/>
          <p:cNvGrpSpPr>
            <a:grpSpLocks/>
          </p:cNvGrpSpPr>
          <p:nvPr/>
        </p:nvGrpSpPr>
        <p:grpSpPr bwMode="auto">
          <a:xfrm>
            <a:off x="531813" y="3559175"/>
            <a:ext cx="7424737" cy="1320800"/>
            <a:chOff x="1318734" y="3764965"/>
            <a:chExt cx="7117304" cy="998064"/>
          </a:xfrm>
        </p:grpSpPr>
        <p:grpSp>
          <p:nvGrpSpPr>
            <p:cNvPr id="47113" name="Gruppierung 4"/>
            <p:cNvGrpSpPr>
              <a:grpSpLocks/>
            </p:cNvGrpSpPr>
            <p:nvPr/>
          </p:nvGrpSpPr>
          <p:grpSpPr bwMode="auto">
            <a:xfrm>
              <a:off x="2075051" y="3780560"/>
              <a:ext cx="6360987" cy="982469"/>
              <a:chOff x="1247704" y="3788445"/>
              <a:chExt cx="7200517" cy="1080716"/>
            </a:xfrm>
          </p:grpSpPr>
          <p:sp>
            <p:nvSpPr>
              <p:cNvPr id="4" name="Rechteck 3"/>
              <p:cNvSpPr/>
              <p:nvPr/>
            </p:nvSpPr>
            <p:spPr>
              <a:xfrm>
                <a:off x="1247705" y="3788445"/>
                <a:ext cx="7200516" cy="36023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sz="1400" dirty="0" err="1"/>
              </a:p>
            </p:txBody>
          </p:sp>
          <p:sp>
            <p:nvSpPr>
              <p:cNvPr id="13" name="Rechteck 12"/>
              <p:cNvSpPr/>
              <p:nvPr/>
            </p:nvSpPr>
            <p:spPr>
              <a:xfrm>
                <a:off x="1247705" y="4473294"/>
                <a:ext cx="7200516" cy="39586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sz="1400" dirty="0" err="1"/>
              </a:p>
            </p:txBody>
          </p:sp>
          <p:sp>
            <p:nvSpPr>
              <p:cNvPr id="14" name="Rechteck 13"/>
              <p:cNvSpPr/>
              <p:nvPr/>
            </p:nvSpPr>
            <p:spPr>
              <a:xfrm>
                <a:off x="1261486" y="3788445"/>
                <a:ext cx="3824197" cy="36023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sz="1400" dirty="0" err="1">
                  <a:solidFill>
                    <a:schemeClr val="accent1"/>
                  </a:solidFill>
                  <a:highlight>
                    <a:srgbClr val="0000FF"/>
                  </a:highlight>
                </a:endParaRPr>
              </a:p>
            </p:txBody>
          </p:sp>
          <p:sp>
            <p:nvSpPr>
              <p:cNvPr id="15" name="Rechteck 14"/>
              <p:cNvSpPr/>
              <p:nvPr/>
            </p:nvSpPr>
            <p:spPr>
              <a:xfrm>
                <a:off x="1247705" y="4479892"/>
                <a:ext cx="3374596" cy="389269"/>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sz="1400" dirty="0" err="1"/>
              </a:p>
            </p:txBody>
          </p:sp>
        </p:grpSp>
        <p:sp>
          <p:nvSpPr>
            <p:cNvPr id="47114" name="Textfeld 6"/>
            <p:cNvSpPr txBox="1">
              <a:spLocks noChangeArrowheads="1"/>
            </p:cNvSpPr>
            <p:nvPr/>
          </p:nvSpPr>
          <p:spPr bwMode="auto">
            <a:xfrm>
              <a:off x="1440864" y="3764965"/>
              <a:ext cx="902989" cy="32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algn="ctr" eaLnBrk="1" hangingPunct="1"/>
              <a:r>
                <a:rPr lang="de-DE" altLang="de-DE" sz="1600" b="1"/>
                <a:t>Ja</a:t>
              </a:r>
            </a:p>
          </p:txBody>
        </p:sp>
        <p:sp>
          <p:nvSpPr>
            <p:cNvPr id="47115" name="Textfeld 15"/>
            <p:cNvSpPr txBox="1">
              <a:spLocks noChangeArrowheads="1"/>
            </p:cNvSpPr>
            <p:nvPr/>
          </p:nvSpPr>
          <p:spPr bwMode="auto">
            <a:xfrm>
              <a:off x="3024336" y="3769846"/>
              <a:ext cx="1259632" cy="32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algn="ctr" eaLnBrk="1" hangingPunct="1"/>
              <a:r>
                <a:rPr lang="de-DE" altLang="de-DE" sz="1600" b="1">
                  <a:solidFill>
                    <a:schemeClr val="bg1"/>
                  </a:solidFill>
                </a:rPr>
                <a:t>53,1%</a:t>
              </a:r>
            </a:p>
          </p:txBody>
        </p:sp>
        <p:sp>
          <p:nvSpPr>
            <p:cNvPr id="47116" name="Textfeld 16"/>
            <p:cNvSpPr txBox="1">
              <a:spLocks noChangeArrowheads="1"/>
            </p:cNvSpPr>
            <p:nvPr/>
          </p:nvSpPr>
          <p:spPr bwMode="auto">
            <a:xfrm>
              <a:off x="1318734" y="4387915"/>
              <a:ext cx="902989" cy="32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algn="ctr" eaLnBrk="1" hangingPunct="1"/>
              <a:r>
                <a:rPr lang="de-DE" altLang="de-DE" sz="1600" b="1">
                  <a:solidFill>
                    <a:srgbClr val="595959"/>
                  </a:solidFill>
                </a:rPr>
                <a:t>Nein</a:t>
              </a:r>
            </a:p>
          </p:txBody>
        </p:sp>
        <p:sp>
          <p:nvSpPr>
            <p:cNvPr id="47117" name="Textfeld 17"/>
            <p:cNvSpPr txBox="1">
              <a:spLocks noChangeArrowheads="1"/>
            </p:cNvSpPr>
            <p:nvPr/>
          </p:nvSpPr>
          <p:spPr bwMode="auto">
            <a:xfrm>
              <a:off x="3019533" y="4390756"/>
              <a:ext cx="1259632" cy="32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algn="ctr" eaLnBrk="1" hangingPunct="1"/>
              <a:r>
                <a:rPr lang="de-DE" altLang="de-DE" sz="1600" b="1">
                  <a:solidFill>
                    <a:schemeClr val="bg1"/>
                  </a:solidFill>
                </a:rPr>
                <a:t>46,9%</a:t>
              </a:r>
            </a:p>
          </p:txBody>
        </p:sp>
      </p:grpSp>
      <p:sp>
        <p:nvSpPr>
          <p:cNvPr id="47112" name="Textfeld 1"/>
          <p:cNvSpPr txBox="1">
            <a:spLocks noChangeArrowheads="1"/>
          </p:cNvSpPr>
          <p:nvPr/>
        </p:nvSpPr>
        <p:spPr bwMode="auto">
          <a:xfrm>
            <a:off x="839788" y="42037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endParaRPr lang="de-DE" altLang="de-DE" sz="1000"/>
          </a:p>
        </p:txBody>
      </p:sp>
    </p:spTree>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p:cNvSpPr>
            <a:spLocks noGrp="1" noChangeArrowheads="1"/>
          </p:cNvSpPr>
          <p:nvPr>
            <p:ph type="title"/>
          </p:nvPr>
        </p:nvSpPr>
        <p:spPr/>
        <p:txBody>
          <a:bodyPr/>
          <a:lstStyle/>
          <a:p>
            <a:r>
              <a:rPr lang="de-DE" altLang="de-DE" cap="none">
                <a:cs typeface="Arial Unicode MS" panose="020B0604020202020204" pitchFamily="34" charset="-128"/>
              </a:rPr>
              <a:t>RÜCKHALT IN DER BRANCHE: </a:t>
            </a:r>
            <a:br>
              <a:rPr lang="de-DE" altLang="de-DE" cap="none">
                <a:cs typeface="Arial Unicode MS" panose="020B0604020202020204" pitchFamily="34" charset="-128"/>
              </a:rPr>
            </a:br>
            <a:r>
              <a:rPr lang="de-DE" altLang="de-DE" cap="none">
                <a:cs typeface="Arial Unicode MS" panose="020B0604020202020204" pitchFamily="34" charset="-128"/>
              </a:rPr>
              <a:t>ERGEBNISSE DER MARKTFORSCHUNG</a:t>
            </a:r>
          </a:p>
        </p:txBody>
      </p:sp>
      <p:sp>
        <p:nvSpPr>
          <p:cNvPr id="49155" name="Textfeld 9"/>
          <p:cNvSpPr txBox="1">
            <a:spLocks noChangeArrowheads="1"/>
          </p:cNvSpPr>
          <p:nvPr/>
        </p:nvSpPr>
        <p:spPr bwMode="auto">
          <a:xfrm>
            <a:off x="3924300" y="2781300"/>
            <a:ext cx="498475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eaLnBrk="1" hangingPunct="1"/>
            <a:r>
              <a:rPr lang="de-DE" altLang="de-DE" sz="1600" b="1">
                <a:solidFill>
                  <a:schemeClr val="accent1"/>
                </a:solidFill>
              </a:rPr>
              <a:t>Der ZVSHK stellt sowohl in den alten als auch in den neuen Bundesländern eine nachvollziehbare Größe als Herausgeber dar. </a:t>
            </a:r>
          </a:p>
        </p:txBody>
      </p:sp>
      <p:sp>
        <p:nvSpPr>
          <p:cNvPr id="49156" name="Inhaltsplatzhalter 2"/>
          <p:cNvSpPr txBox="1">
            <a:spLocks/>
          </p:cNvSpPr>
          <p:nvPr/>
        </p:nvSpPr>
        <p:spPr bwMode="auto">
          <a:xfrm>
            <a:off x="1042988" y="1773238"/>
            <a:ext cx="7058025"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ea typeface="MS PGothic" panose="020B0600070205080204" pitchFamily="34" charset="-128"/>
              </a:defRPr>
            </a:lvl1pPr>
            <a:lvl2pPr>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a:lnSpc>
                <a:spcPct val="95000"/>
              </a:lnSpc>
              <a:spcBef>
                <a:spcPct val="50000"/>
              </a:spcBef>
              <a:spcAft>
                <a:spcPct val="20000"/>
              </a:spcAft>
              <a:buClr>
                <a:schemeClr val="hlink"/>
              </a:buClr>
            </a:pPr>
            <a:r>
              <a:rPr lang="de-DE" altLang="de-DE" sz="1800" b="1">
                <a:solidFill>
                  <a:schemeClr val="tx2"/>
                </a:solidFill>
              </a:rPr>
              <a:t>Bewertung des Konzepts eines Qualitätszeichens der SHK-Organisation als Absender eines Branchenstandards</a:t>
            </a:r>
          </a:p>
          <a:p>
            <a:pPr>
              <a:lnSpc>
                <a:spcPct val="95000"/>
              </a:lnSpc>
              <a:spcBef>
                <a:spcPct val="50000"/>
              </a:spcBef>
              <a:spcAft>
                <a:spcPct val="20000"/>
              </a:spcAft>
              <a:buClr>
                <a:schemeClr val="hlink"/>
              </a:buClr>
            </a:pPr>
            <a:endParaRPr lang="de-DE" altLang="de-DE" sz="800" b="1">
              <a:solidFill>
                <a:schemeClr val="tx2"/>
              </a:solidFill>
            </a:endParaRPr>
          </a:p>
          <a:p>
            <a:pPr marL="0" lvl="1">
              <a:lnSpc>
                <a:spcPct val="95000"/>
              </a:lnSpc>
              <a:spcBef>
                <a:spcPct val="50000"/>
              </a:spcBef>
              <a:spcAft>
                <a:spcPct val="20000"/>
              </a:spcAft>
              <a:buClr>
                <a:schemeClr val="hlink"/>
              </a:buClr>
              <a:buFont typeface="Arial" panose="020B0604020202020204" pitchFamily="34" charset="0"/>
              <a:buNone/>
            </a:pPr>
            <a:endParaRPr lang="de-DE" altLang="de-DE" sz="1800" b="1">
              <a:solidFill>
                <a:schemeClr val="tx2"/>
              </a:solidFill>
            </a:endParaRPr>
          </a:p>
          <a:p>
            <a:pPr>
              <a:lnSpc>
                <a:spcPct val="95000"/>
              </a:lnSpc>
              <a:spcBef>
                <a:spcPct val="50000"/>
              </a:spcBef>
              <a:spcAft>
                <a:spcPct val="20000"/>
              </a:spcAft>
              <a:buClr>
                <a:schemeClr val="hlink"/>
              </a:buClr>
            </a:pPr>
            <a:endParaRPr lang="de-DE" altLang="de-DE" sz="1800" b="1">
              <a:solidFill>
                <a:schemeClr val="tx2"/>
              </a:solidFill>
            </a:endParaRPr>
          </a:p>
        </p:txBody>
      </p:sp>
      <p:sp>
        <p:nvSpPr>
          <p:cNvPr id="49157" name="Textfeld 6"/>
          <p:cNvSpPr txBox="1">
            <a:spLocks noChangeArrowheads="1"/>
          </p:cNvSpPr>
          <p:nvPr/>
        </p:nvSpPr>
        <p:spPr bwMode="auto">
          <a:xfrm>
            <a:off x="1042988" y="6021388"/>
            <a:ext cx="71405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eaLnBrk="1" hangingPunct="1"/>
            <a:r>
              <a:rPr lang="de-DE" altLang="de-DE" sz="1000"/>
              <a:t>Quelle: ifh Universität Göttingen; Methoden: Schriftliche und Online-Befragung; Erhebungszeitraum: 17.09. - 08.10.2018;</a:t>
            </a:r>
          </a:p>
          <a:p>
            <a:pPr eaLnBrk="1" hangingPunct="1"/>
            <a:r>
              <a:rPr lang="de-DE" altLang="de-DE" sz="1000"/>
              <a:t>Stichprobe: 931 antwortende SHK-Innungsbetriebe</a:t>
            </a:r>
          </a:p>
        </p:txBody>
      </p:sp>
      <p:graphicFrame>
        <p:nvGraphicFramePr>
          <p:cNvPr id="49158" name="Diagrammplatzhalter 3"/>
          <p:cNvGraphicFramePr>
            <a:graphicFrameLocks/>
          </p:cNvGraphicFramePr>
          <p:nvPr/>
        </p:nvGraphicFramePr>
        <p:xfrm>
          <a:off x="-950913" y="2441575"/>
          <a:ext cx="9353551" cy="3919538"/>
        </p:xfrm>
        <a:graphic>
          <a:graphicData uri="http://schemas.openxmlformats.org/presentationml/2006/ole">
            <mc:AlternateContent xmlns:mc="http://schemas.openxmlformats.org/markup-compatibility/2006">
              <mc:Choice xmlns:v="urn:schemas-microsoft-com:vml" Requires="v">
                <p:oleObj r:id="rId3" imgW="9350491" imgH="3913308" progId="Excel.Chart.8">
                  <p:embed/>
                </p:oleObj>
              </mc:Choice>
              <mc:Fallback>
                <p:oleObj r:id="rId3" imgW="9350491" imgH="3913308" progId="Excel.Chart.8">
                  <p:embed/>
                  <p:pic>
                    <p:nvPicPr>
                      <p:cNvPr id="0" name="Diagrammplatzhalter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913" y="2441575"/>
                        <a:ext cx="9353551" cy="391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Inhaltsplatzhalter 2"/>
          <p:cNvSpPr txBox="1">
            <a:spLocks/>
          </p:cNvSpPr>
          <p:nvPr/>
        </p:nvSpPr>
        <p:spPr bwMode="auto">
          <a:xfrm>
            <a:off x="1042988" y="1824038"/>
            <a:ext cx="7058025"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ea typeface="MS PGothic" panose="020B0600070205080204" pitchFamily="34" charset="-128"/>
              </a:defRPr>
            </a:lvl1pPr>
            <a:lvl2pPr>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a:lnSpc>
                <a:spcPct val="95000"/>
              </a:lnSpc>
              <a:spcBef>
                <a:spcPct val="50000"/>
              </a:spcBef>
              <a:spcAft>
                <a:spcPct val="20000"/>
              </a:spcAft>
              <a:buClr>
                <a:schemeClr val="hlink"/>
              </a:buClr>
            </a:pPr>
            <a:r>
              <a:rPr lang="de-DE" altLang="de-DE" sz="1800" b="1">
                <a:solidFill>
                  <a:schemeClr val="tx2"/>
                </a:solidFill>
              </a:rPr>
              <a:t>Potential eines ZVSHK-Qualitätszeichens*</a:t>
            </a:r>
          </a:p>
          <a:p>
            <a:pPr>
              <a:lnSpc>
                <a:spcPct val="95000"/>
              </a:lnSpc>
              <a:spcBef>
                <a:spcPct val="50000"/>
              </a:spcBef>
              <a:spcAft>
                <a:spcPct val="20000"/>
              </a:spcAft>
              <a:buClr>
                <a:schemeClr val="hlink"/>
              </a:buClr>
            </a:pPr>
            <a:endParaRPr lang="de-DE" altLang="de-DE" sz="800" b="1">
              <a:solidFill>
                <a:schemeClr val="tx2"/>
              </a:solidFill>
            </a:endParaRPr>
          </a:p>
          <a:p>
            <a:pPr marL="0" lvl="1">
              <a:lnSpc>
                <a:spcPct val="95000"/>
              </a:lnSpc>
              <a:spcBef>
                <a:spcPct val="50000"/>
              </a:spcBef>
              <a:spcAft>
                <a:spcPct val="20000"/>
              </a:spcAft>
              <a:buClr>
                <a:schemeClr val="hlink"/>
              </a:buClr>
              <a:buFont typeface="Arial" panose="020B0604020202020204" pitchFamily="34" charset="0"/>
              <a:buNone/>
            </a:pPr>
            <a:endParaRPr lang="de-DE" altLang="de-DE" sz="1800" b="1">
              <a:solidFill>
                <a:schemeClr val="tx2"/>
              </a:solidFill>
            </a:endParaRPr>
          </a:p>
          <a:p>
            <a:pPr>
              <a:lnSpc>
                <a:spcPct val="95000"/>
              </a:lnSpc>
              <a:spcBef>
                <a:spcPct val="50000"/>
              </a:spcBef>
              <a:spcAft>
                <a:spcPct val="20000"/>
              </a:spcAft>
              <a:buClr>
                <a:schemeClr val="hlink"/>
              </a:buClr>
            </a:pPr>
            <a:endParaRPr lang="de-DE" altLang="de-DE" sz="1800" b="1">
              <a:solidFill>
                <a:schemeClr val="tx2"/>
              </a:solidFill>
            </a:endParaRPr>
          </a:p>
        </p:txBody>
      </p:sp>
      <p:graphicFrame>
        <p:nvGraphicFramePr>
          <p:cNvPr id="51203" name="Diagrammplatzhalter 3"/>
          <p:cNvGraphicFramePr>
            <a:graphicFrameLocks/>
          </p:cNvGraphicFramePr>
          <p:nvPr/>
        </p:nvGraphicFramePr>
        <p:xfrm>
          <a:off x="-1743075" y="2216150"/>
          <a:ext cx="10007600" cy="3651250"/>
        </p:xfrm>
        <a:graphic>
          <a:graphicData uri="http://schemas.openxmlformats.org/presentationml/2006/ole">
            <mc:AlternateContent xmlns:mc="http://schemas.openxmlformats.org/markup-compatibility/2006">
              <mc:Choice xmlns:v="urn:schemas-microsoft-com:vml" Requires="v">
                <p:oleObj r:id="rId3" imgW="10008805" imgH="3651202" progId="Excel.Chart.8">
                  <p:embed/>
                </p:oleObj>
              </mc:Choice>
              <mc:Fallback>
                <p:oleObj r:id="rId3" imgW="10008805" imgH="3651202" progId="Excel.Chart.8">
                  <p:embed/>
                  <p:pic>
                    <p:nvPicPr>
                      <p:cNvPr id="0" name="Diagrammplatzhalter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3075" y="2216150"/>
                        <a:ext cx="10007600"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04" name="Titel 1"/>
          <p:cNvSpPr>
            <a:spLocks noGrp="1" noChangeArrowheads="1"/>
          </p:cNvSpPr>
          <p:nvPr>
            <p:ph type="title"/>
          </p:nvPr>
        </p:nvSpPr>
        <p:spPr/>
        <p:txBody>
          <a:bodyPr/>
          <a:lstStyle/>
          <a:p>
            <a:r>
              <a:rPr lang="de-DE" altLang="de-DE" cap="none">
                <a:cs typeface="Arial Unicode MS" panose="020B0604020202020204" pitchFamily="34" charset="-128"/>
              </a:rPr>
              <a:t>RÜCKHALT IN DER BRANCHE: </a:t>
            </a:r>
            <a:br>
              <a:rPr lang="de-DE" altLang="de-DE" cap="none">
                <a:cs typeface="Arial Unicode MS" panose="020B0604020202020204" pitchFamily="34" charset="-128"/>
              </a:rPr>
            </a:br>
            <a:r>
              <a:rPr lang="de-DE" altLang="de-DE" cap="none">
                <a:cs typeface="Arial Unicode MS" panose="020B0604020202020204" pitchFamily="34" charset="-128"/>
              </a:rPr>
              <a:t>ERGEBNISSE DER MARKTFORSCHUNG</a:t>
            </a:r>
          </a:p>
        </p:txBody>
      </p:sp>
      <p:sp>
        <p:nvSpPr>
          <p:cNvPr id="51205" name="Textfeld 9"/>
          <p:cNvSpPr txBox="1">
            <a:spLocks noChangeArrowheads="1"/>
          </p:cNvSpPr>
          <p:nvPr/>
        </p:nvSpPr>
        <p:spPr bwMode="auto">
          <a:xfrm>
            <a:off x="4284663" y="2465388"/>
            <a:ext cx="4608512"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eaLnBrk="1" hangingPunct="1"/>
            <a:r>
              <a:rPr lang="de-DE" altLang="de-DE" sz="1600" b="1">
                <a:solidFill>
                  <a:schemeClr val="accent1"/>
                </a:solidFill>
              </a:rPr>
              <a:t>ca. 2/3 der Befragten sehen einen Mehrwert in der Einführung eines Qualitätszeichens des ZVSHK als Entscheidungshilfe.</a:t>
            </a:r>
          </a:p>
          <a:p>
            <a:pPr eaLnBrk="1" hangingPunct="1"/>
            <a:endParaRPr lang="de-DE" altLang="de-DE" sz="1600" b="1">
              <a:solidFill>
                <a:schemeClr val="accent1"/>
              </a:solidFill>
            </a:endParaRPr>
          </a:p>
        </p:txBody>
      </p:sp>
      <p:sp>
        <p:nvSpPr>
          <p:cNvPr id="51206" name="Textfeld 11"/>
          <p:cNvSpPr txBox="1">
            <a:spLocks noChangeArrowheads="1"/>
          </p:cNvSpPr>
          <p:nvPr/>
        </p:nvSpPr>
        <p:spPr bwMode="auto">
          <a:xfrm>
            <a:off x="1255713" y="5792788"/>
            <a:ext cx="6361112"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eaLnBrk="1" hangingPunct="1"/>
            <a:r>
              <a:rPr lang="de-DE" altLang="de-DE" sz="1000"/>
              <a:t>*Mehrfachnennungen möglich</a:t>
            </a:r>
          </a:p>
        </p:txBody>
      </p:sp>
      <p:sp>
        <p:nvSpPr>
          <p:cNvPr id="51207" name="Textfeld 7"/>
          <p:cNvSpPr txBox="1">
            <a:spLocks noChangeArrowheads="1"/>
          </p:cNvSpPr>
          <p:nvPr/>
        </p:nvSpPr>
        <p:spPr bwMode="auto">
          <a:xfrm>
            <a:off x="1042988" y="6021388"/>
            <a:ext cx="71405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eaLnBrk="1" hangingPunct="1"/>
            <a:r>
              <a:rPr lang="de-DE" altLang="de-DE" sz="1000"/>
              <a:t>Quelle: ifh Universität Göttingen; Methoden: Schriftliche und Online-Befragung; Erhebungszeitraum: 17.09. - 08.10.2018;</a:t>
            </a:r>
          </a:p>
          <a:p>
            <a:pPr eaLnBrk="1" hangingPunct="1"/>
            <a:r>
              <a:rPr lang="de-DE" altLang="de-DE" sz="1000"/>
              <a:t>Stichprobe: 931 antwortende SHK-Innungsbetriebe</a:t>
            </a:r>
          </a:p>
        </p:txBody>
      </p:sp>
      <p:sp>
        <p:nvSpPr>
          <p:cNvPr id="51208" name="Textfeld 1"/>
          <p:cNvSpPr txBox="1">
            <a:spLocks noChangeArrowheads="1"/>
          </p:cNvSpPr>
          <p:nvPr/>
        </p:nvSpPr>
        <p:spPr bwMode="auto">
          <a:xfrm>
            <a:off x="8482013" y="52609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endParaRPr lang="de-DE" altLang="de-DE" sz="1000"/>
          </a:p>
        </p:txBody>
      </p:sp>
    </p:spTree>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Grafik 5" descr="Ein Bild, das schwarz, dunkel, Nacht enthält.&#10;&#10;Automatisch generierte Beschreibu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Inhaltsplatzhalter 2"/>
          <p:cNvSpPr>
            <a:spLocks noGrp="1" noChangeArrowheads="1"/>
          </p:cNvSpPr>
          <p:nvPr>
            <p:ph idx="1"/>
          </p:nvPr>
        </p:nvSpPr>
        <p:spPr>
          <a:xfrm>
            <a:off x="468313" y="1628775"/>
            <a:ext cx="7416800" cy="5307013"/>
          </a:xfrm>
        </p:spPr>
        <p:txBody>
          <a:bodyPr/>
          <a:lstStyle/>
          <a:p>
            <a:pPr marL="0" indent="0">
              <a:lnSpc>
                <a:spcPct val="100000"/>
              </a:lnSpc>
              <a:buClr>
                <a:schemeClr val="accent1"/>
              </a:buClr>
            </a:pPr>
            <a:r>
              <a:rPr lang="de-DE" altLang="de-DE" sz="1400">
                <a:cs typeface="Arial Unicode MS" panose="020B0604020202020204" pitchFamily="34" charset="-128"/>
              </a:rPr>
              <a:t>Nutzen*:</a:t>
            </a:r>
          </a:p>
          <a:p>
            <a:pPr marL="0" indent="0">
              <a:lnSpc>
                <a:spcPct val="100000"/>
              </a:lnSpc>
              <a:buClr>
                <a:schemeClr val="accent1"/>
              </a:buClr>
              <a:buFont typeface="Wingdings" panose="05000000000000000000" pitchFamily="2" charset="2"/>
              <a:buChar char="ü"/>
            </a:pPr>
            <a:r>
              <a:rPr lang="de-DE" altLang="de-DE" sz="1400" b="0">
                <a:cs typeface="Arial Unicode MS" panose="020B0604020202020204" pitchFamily="34" charset="-128"/>
              </a:rPr>
              <a:t> </a:t>
            </a:r>
            <a:r>
              <a:rPr lang="de-DE" altLang="de-DE" sz="1400">
                <a:cs typeface="Arial Unicode MS" panose="020B0604020202020204" pitchFamily="34" charset="-128"/>
              </a:rPr>
              <a:t>110.000 Reichweite </a:t>
            </a:r>
            <a:r>
              <a:rPr lang="de-DE" altLang="de-DE" sz="1400" b="0">
                <a:cs typeface="Arial Unicode MS" panose="020B0604020202020204" pitchFamily="34" charset="-128"/>
              </a:rPr>
              <a:t>in Social Media (ZVSHK-Facebook) mit guter Interaktion </a:t>
            </a:r>
          </a:p>
          <a:p>
            <a:pPr marL="0" indent="0">
              <a:lnSpc>
                <a:spcPct val="100000"/>
              </a:lnSpc>
              <a:buClr>
                <a:schemeClr val="accent1"/>
              </a:buClr>
              <a:buFont typeface="Wingdings" panose="05000000000000000000" pitchFamily="2" charset="2"/>
              <a:buChar char="ü"/>
            </a:pPr>
            <a:r>
              <a:rPr lang="de-DE" altLang="de-DE" sz="1400" b="0">
                <a:cs typeface="Arial Unicode MS" panose="020B0604020202020204" pitchFamily="34" charset="-128"/>
              </a:rPr>
              <a:t> </a:t>
            </a:r>
            <a:r>
              <a:rPr lang="de-DE" altLang="de-DE" sz="1400">
                <a:cs typeface="Arial Unicode MS" panose="020B0604020202020204" pitchFamily="34" charset="-128"/>
              </a:rPr>
              <a:t>6.000 Seitenansichten </a:t>
            </a:r>
            <a:r>
              <a:rPr lang="de-DE" altLang="de-DE" sz="1400" b="0">
                <a:cs typeface="Arial Unicode MS" panose="020B0604020202020204" pitchFamily="34" charset="-128"/>
              </a:rPr>
              <a:t>QZ im redaktionellem Umfeld der Webseiten des ZVSHK </a:t>
            </a:r>
          </a:p>
          <a:p>
            <a:pPr marL="0" indent="0">
              <a:lnSpc>
                <a:spcPct val="100000"/>
              </a:lnSpc>
              <a:buClr>
                <a:schemeClr val="accent1"/>
              </a:buClr>
              <a:buFont typeface="Wingdings" panose="05000000000000000000" pitchFamily="2" charset="2"/>
              <a:buChar char="ü"/>
            </a:pPr>
            <a:r>
              <a:rPr lang="de-DE" altLang="de-DE" sz="1400" b="0">
                <a:cs typeface="Arial Unicode MS" panose="020B0604020202020204" pitchFamily="34" charset="-128"/>
              </a:rPr>
              <a:t> </a:t>
            </a:r>
            <a:r>
              <a:rPr lang="de-DE" altLang="de-DE" sz="1400">
                <a:cs typeface="Arial Unicode MS" panose="020B0604020202020204" pitchFamily="34" charset="-128"/>
              </a:rPr>
              <a:t>2.000 Aufrufe </a:t>
            </a:r>
            <a:r>
              <a:rPr lang="de-DE" altLang="de-DE" sz="1400" b="0">
                <a:cs typeface="Arial Unicode MS" panose="020B0604020202020204" pitchFamily="34" charset="-128"/>
              </a:rPr>
              <a:t>Erklärvideo QZ</a:t>
            </a:r>
          </a:p>
          <a:p>
            <a:pPr marL="0" indent="0">
              <a:lnSpc>
                <a:spcPct val="100000"/>
              </a:lnSpc>
              <a:buClr>
                <a:schemeClr val="accent1"/>
              </a:buClr>
              <a:buFont typeface="Wingdings" panose="05000000000000000000" pitchFamily="2" charset="2"/>
              <a:buChar char="ü"/>
            </a:pPr>
            <a:r>
              <a:rPr lang="de-DE" altLang="de-DE" sz="1400" b="0">
                <a:cs typeface="Arial Unicode MS" panose="020B0604020202020204" pitchFamily="34" charset="-128"/>
              </a:rPr>
              <a:t> </a:t>
            </a:r>
            <a:r>
              <a:rPr lang="de-DE" altLang="de-DE" sz="1400">
                <a:cs typeface="Arial Unicode MS" panose="020B0604020202020204" pitchFamily="34" charset="-128"/>
              </a:rPr>
              <a:t>13 Veröffentlichungen </a:t>
            </a:r>
            <a:r>
              <a:rPr lang="de-DE" altLang="de-DE" sz="1400" b="0">
                <a:cs typeface="Arial Unicode MS" panose="020B0604020202020204" pitchFamily="34" charset="-128"/>
              </a:rPr>
              <a:t>Print (ZV, LIV, Fachpresse)</a:t>
            </a:r>
          </a:p>
          <a:p>
            <a:pPr marL="0" indent="0">
              <a:lnSpc>
                <a:spcPct val="100000"/>
              </a:lnSpc>
              <a:buClr>
                <a:schemeClr val="accent1"/>
              </a:buClr>
              <a:buFont typeface="Wingdings" panose="05000000000000000000" pitchFamily="2" charset="2"/>
              <a:buChar char="ü"/>
            </a:pPr>
            <a:r>
              <a:rPr lang="de-DE" altLang="de-DE" sz="1400" b="0">
                <a:cs typeface="Arial Unicode MS" panose="020B0604020202020204" pitchFamily="34" charset="-128"/>
              </a:rPr>
              <a:t> </a:t>
            </a:r>
            <a:r>
              <a:rPr lang="de-DE" altLang="de-DE" sz="1400">
                <a:cs typeface="Arial Unicode MS" panose="020B0604020202020204" pitchFamily="34" charset="-128"/>
              </a:rPr>
              <a:t>15 Veröffentlichungen </a:t>
            </a:r>
            <a:r>
              <a:rPr lang="de-DE" altLang="de-DE" sz="1400" b="0">
                <a:cs typeface="Arial Unicode MS" panose="020B0604020202020204" pitchFamily="34" charset="-128"/>
              </a:rPr>
              <a:t>Online (ZV, LIV, Fachpresse)</a:t>
            </a:r>
          </a:p>
          <a:p>
            <a:pPr marL="0" indent="0">
              <a:lnSpc>
                <a:spcPct val="100000"/>
              </a:lnSpc>
              <a:buClr>
                <a:schemeClr val="accent1"/>
              </a:buClr>
              <a:buFont typeface="Wingdings" panose="05000000000000000000" pitchFamily="2" charset="2"/>
              <a:buChar char="ü"/>
            </a:pPr>
            <a:r>
              <a:rPr lang="de-DE" altLang="de-DE" sz="1400" b="0">
                <a:cs typeface="Arial Unicode MS" panose="020B0604020202020204" pitchFamily="34" charset="-128"/>
              </a:rPr>
              <a:t> </a:t>
            </a:r>
            <a:r>
              <a:rPr lang="de-DE" altLang="de-DE" sz="1400">
                <a:cs typeface="Arial Unicode MS" panose="020B0604020202020204" pitchFamily="34" charset="-128"/>
              </a:rPr>
              <a:t>Zugang zum Handwerk </a:t>
            </a:r>
            <a:r>
              <a:rPr lang="de-DE" altLang="de-DE" sz="1400" b="0">
                <a:cs typeface="Arial Unicode MS" panose="020B0604020202020204" pitchFamily="34" charset="-128"/>
              </a:rPr>
              <a:t>auch in Corona-Zeiten. Beispiel: Virtuelle Roadshow auf ISH</a:t>
            </a:r>
          </a:p>
          <a:p>
            <a:pPr marL="542925" lvl="3" indent="-79375">
              <a:lnSpc>
                <a:spcPct val="100000"/>
              </a:lnSpc>
              <a:buClr>
                <a:schemeClr val="accent1"/>
              </a:buClr>
              <a:buFont typeface="Wingdings" panose="05000000000000000000" pitchFamily="2" charset="2"/>
              <a:buChar char="ü"/>
            </a:pPr>
            <a:r>
              <a:rPr lang="de-DE" altLang="de-DE" sz="1400">
                <a:ea typeface="Arial Unicode MS" panose="020B0604020202020204" pitchFamily="34" charset="-128"/>
                <a:cs typeface="Arial Unicode MS" panose="020B0604020202020204" pitchFamily="34" charset="-128"/>
              </a:rPr>
              <a:t> 5 h Anspruchsvoller Content, 5 Live-Events, 54 aktive Mitstreiter, 700 Live Zuschauer,</a:t>
            </a:r>
            <a:br>
              <a:rPr lang="de-DE" altLang="de-DE" sz="1400">
                <a:ea typeface="Arial Unicode MS" panose="020B0604020202020204" pitchFamily="34" charset="-128"/>
                <a:cs typeface="Arial Unicode MS" panose="020B0604020202020204" pitchFamily="34" charset="-128"/>
              </a:rPr>
            </a:br>
            <a:r>
              <a:rPr lang="de-DE" altLang="de-DE" sz="1400">
                <a:ea typeface="Arial Unicode MS" panose="020B0604020202020204" pitchFamily="34" charset="-128"/>
                <a:cs typeface="Arial Unicode MS" panose="020B0604020202020204" pitchFamily="34" charset="-128"/>
              </a:rPr>
              <a:t>  81 % Weiterempfehlung, 1,7 auf der Schulnotenskala</a:t>
            </a:r>
          </a:p>
        </p:txBody>
      </p:sp>
      <p:sp>
        <p:nvSpPr>
          <p:cNvPr id="53252" name="Textfeld 2"/>
          <p:cNvSpPr txBox="1">
            <a:spLocks noChangeArrowheads="1"/>
          </p:cNvSpPr>
          <p:nvPr/>
        </p:nvSpPr>
        <p:spPr bwMode="auto">
          <a:xfrm>
            <a:off x="4643438" y="23352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endParaRPr lang="de-DE" altLang="de-DE" sz="1000">
              <a:solidFill>
                <a:srgbClr val="000000"/>
              </a:solidFill>
            </a:endParaRPr>
          </a:p>
        </p:txBody>
      </p:sp>
      <p:sp>
        <p:nvSpPr>
          <p:cNvPr id="2" name="Titel 1"/>
          <p:cNvSpPr>
            <a:spLocks noGrp="1"/>
          </p:cNvSpPr>
          <p:nvPr>
            <p:ph type="title"/>
          </p:nvPr>
        </p:nvSpPr>
        <p:spPr/>
        <p:txBody>
          <a:bodyPr/>
          <a:lstStyle/>
          <a:p>
            <a:pPr>
              <a:defRPr/>
            </a:pPr>
            <a:r>
              <a:rPr lang="de-DE" dirty="0" err="1"/>
              <a:t>Grosse</a:t>
            </a:r>
            <a:r>
              <a:rPr lang="de-DE" dirty="0"/>
              <a:t> Reichweite – kleines </a:t>
            </a:r>
            <a:r>
              <a:rPr lang="de-DE" dirty="0" err="1"/>
              <a:t>invest</a:t>
            </a:r>
            <a:endParaRPr lang="de-DE" dirty="0"/>
          </a:p>
        </p:txBody>
      </p:sp>
      <p:sp>
        <p:nvSpPr>
          <p:cNvPr id="8" name="Inhaltsplatzhalter 2"/>
          <p:cNvSpPr txBox="1">
            <a:spLocks noChangeArrowheads="1"/>
          </p:cNvSpPr>
          <p:nvPr/>
        </p:nvSpPr>
        <p:spPr bwMode="gray">
          <a:xfrm>
            <a:off x="468313" y="4862513"/>
            <a:ext cx="8207375" cy="1995487"/>
          </a:xfrm>
          <a:prstGeom prst="rect">
            <a:avLst/>
          </a:prstGeom>
          <a:noFill/>
          <a:ln>
            <a:noFill/>
          </a:ln>
        </p:spPr>
        <p:txBody>
          <a:bodyPr lIns="0" tIns="0" rIns="0" bIns="0"/>
          <a:lstStyle>
            <a:lvl1pPr marL="342900" indent="-342900" algn="l" rtl="0" eaLnBrk="0" fontAlgn="base" hangingPunct="0">
              <a:lnSpc>
                <a:spcPct val="95000"/>
              </a:lnSpc>
              <a:spcBef>
                <a:spcPct val="50000"/>
              </a:spcBef>
              <a:spcAft>
                <a:spcPct val="20000"/>
              </a:spcAft>
              <a:buClr>
                <a:schemeClr val="hlink"/>
              </a:buClr>
              <a:defRPr b="1">
                <a:solidFill>
                  <a:schemeClr val="tx2"/>
                </a:solidFill>
                <a:latin typeface="+mn-lt"/>
                <a:ea typeface="MS PGothic" panose="020B0600070205080204" pitchFamily="34" charset="-128"/>
                <a:cs typeface="Arial Unicode MS" charset="0"/>
              </a:defRPr>
            </a:lvl1pPr>
            <a:lvl2pPr marL="263525" indent="-261938" algn="l" rtl="0" eaLnBrk="0" fontAlgn="base" hangingPunct="0">
              <a:lnSpc>
                <a:spcPct val="95000"/>
              </a:lnSpc>
              <a:spcBef>
                <a:spcPct val="20000"/>
              </a:spcBef>
              <a:spcAft>
                <a:spcPct val="0"/>
              </a:spcAft>
              <a:buClr>
                <a:schemeClr val="accent3"/>
              </a:buClr>
              <a:buFont typeface="Arial" panose="020B0604020202020204" pitchFamily="34" charset="0"/>
              <a:buChar char="●"/>
              <a:defRPr>
                <a:solidFill>
                  <a:schemeClr val="tx1"/>
                </a:solidFill>
                <a:latin typeface="+mn-lt"/>
                <a:ea typeface="Arial Unicode MS" charset="0"/>
                <a:cs typeface="Arial Unicode MS" charset="0"/>
              </a:defRPr>
            </a:lvl2pPr>
            <a:lvl3pPr marL="542925" indent="-277813" algn="l" rtl="0" eaLnBrk="0" fontAlgn="base" hangingPunct="0">
              <a:lnSpc>
                <a:spcPct val="95000"/>
              </a:lnSpc>
              <a:spcBef>
                <a:spcPct val="20000"/>
              </a:spcBef>
              <a:spcAft>
                <a:spcPct val="0"/>
              </a:spcAft>
              <a:buClr>
                <a:schemeClr val="accent3"/>
              </a:buClr>
              <a:buFont typeface="Wingdings" pitchFamily="2" charset="2"/>
              <a:buChar char="Ø"/>
              <a:defRPr>
                <a:solidFill>
                  <a:schemeClr val="tx1"/>
                </a:solidFill>
                <a:latin typeface="+mn-lt"/>
                <a:ea typeface="Arial Unicode MS" charset="0"/>
                <a:cs typeface="Arial Unicode MS" charset="0"/>
              </a:defRPr>
            </a:lvl3pPr>
            <a:lvl4pPr marL="806450" indent="-261938" algn="l" rtl="0" eaLnBrk="0" fontAlgn="base" hangingPunct="0">
              <a:lnSpc>
                <a:spcPct val="95000"/>
              </a:lnSpc>
              <a:spcBef>
                <a:spcPct val="20000"/>
              </a:spcBef>
              <a:spcAft>
                <a:spcPct val="0"/>
              </a:spcAft>
              <a:buClr>
                <a:schemeClr val="accent3"/>
              </a:buClr>
              <a:buFont typeface="Courier New" panose="02070309020205020404" pitchFamily="49" charset="0"/>
              <a:buChar char="o"/>
              <a:defRPr>
                <a:solidFill>
                  <a:schemeClr val="tx1"/>
                </a:solidFill>
                <a:latin typeface="+mn-lt"/>
                <a:ea typeface="Arial Unicode MS" charset="0"/>
                <a:cs typeface="Arial Unicode MS" charset="0"/>
              </a:defRPr>
            </a:lvl4pPr>
            <a:lvl5pPr marL="1073150" indent="-265113" algn="l" rtl="0" eaLnBrk="0" fontAlgn="base" hangingPunct="0">
              <a:lnSpc>
                <a:spcPct val="95000"/>
              </a:lnSpc>
              <a:spcBef>
                <a:spcPct val="20000"/>
              </a:spcBef>
              <a:spcAft>
                <a:spcPct val="0"/>
              </a:spcAft>
              <a:buClr>
                <a:srgbClr val="E2001A"/>
              </a:buClr>
              <a:buFont typeface="Wingdings" pitchFamily="2" charset="2"/>
              <a:buChar char="§"/>
              <a:defRPr>
                <a:solidFill>
                  <a:schemeClr val="tx1"/>
                </a:solidFill>
                <a:latin typeface="+mn-lt"/>
                <a:ea typeface="Arial Unicode MS" charset="0"/>
                <a:cs typeface="Arial Unicode MS"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gn="r">
              <a:lnSpc>
                <a:spcPct val="100000"/>
              </a:lnSpc>
              <a:buClr>
                <a:schemeClr val="accent1"/>
              </a:buClr>
              <a:defRPr/>
            </a:pPr>
            <a:r>
              <a:rPr lang="de-DE" altLang="de-DE" sz="1400" kern="0" dirty="0">
                <a:cs typeface="Arial Unicode MS" panose="020B0604020202020204" pitchFamily="34" charset="-128"/>
              </a:rPr>
              <a:t>Kosten:</a:t>
            </a:r>
          </a:p>
          <a:p>
            <a:pPr marL="0" indent="0" algn="r">
              <a:lnSpc>
                <a:spcPct val="100000"/>
              </a:lnSpc>
              <a:buClr>
                <a:schemeClr val="accent1"/>
              </a:buClr>
              <a:defRPr/>
            </a:pPr>
            <a:r>
              <a:rPr lang="de-DE" sz="1400" kern="0" dirty="0"/>
              <a:t>1/1 Anzeige in der Fachpresse: </a:t>
            </a:r>
            <a:r>
              <a:rPr lang="de-DE" sz="1400" b="0" kern="0" dirty="0"/>
              <a:t>&gt; 7.000 Euro für ca. 30.000 Auflage</a:t>
            </a:r>
          </a:p>
          <a:p>
            <a:pPr marL="0" indent="0" algn="r">
              <a:lnSpc>
                <a:spcPct val="100000"/>
              </a:lnSpc>
              <a:buClr>
                <a:schemeClr val="accent1"/>
              </a:buClr>
              <a:defRPr/>
            </a:pPr>
            <a:r>
              <a:rPr lang="de-DE" altLang="de-DE" sz="2000" kern="0" dirty="0">
                <a:solidFill>
                  <a:schemeClr val="accent1"/>
                </a:solidFill>
                <a:cs typeface="Arial Unicode MS" panose="020B0604020202020204" pitchFamily="34" charset="-128"/>
              </a:rPr>
              <a:t>Fazit: QZ kostet weniger als 3 Anzeigen </a:t>
            </a:r>
            <a:br>
              <a:rPr lang="de-DE" altLang="de-DE" sz="2000" kern="0" dirty="0">
                <a:solidFill>
                  <a:schemeClr val="accent1"/>
                </a:solidFill>
                <a:cs typeface="Arial Unicode MS" panose="020B0604020202020204" pitchFamily="34" charset="-128"/>
              </a:rPr>
            </a:br>
            <a:r>
              <a:rPr lang="de-DE" altLang="de-DE" sz="2000" kern="0" dirty="0">
                <a:solidFill>
                  <a:schemeClr val="accent1"/>
                </a:solidFill>
                <a:cs typeface="Arial Unicode MS" panose="020B0604020202020204" pitchFamily="34" charset="-128"/>
              </a:rPr>
              <a:t>(Reichweite/Auflage: 90.000) in der Fachpresse</a:t>
            </a:r>
          </a:p>
        </p:txBody>
      </p:sp>
      <p:sp>
        <p:nvSpPr>
          <p:cNvPr id="10" name="Inhaltsplatzhalter 2"/>
          <p:cNvSpPr txBox="1">
            <a:spLocks noChangeArrowheads="1"/>
          </p:cNvSpPr>
          <p:nvPr/>
        </p:nvSpPr>
        <p:spPr bwMode="gray">
          <a:xfrm>
            <a:off x="5557838" y="1406525"/>
            <a:ext cx="3117850" cy="328613"/>
          </a:xfrm>
          <a:prstGeom prst="rect">
            <a:avLst/>
          </a:prstGeom>
          <a:noFill/>
          <a:ln>
            <a:noFill/>
          </a:ln>
        </p:spPr>
        <p:txBody>
          <a:bodyPr lIns="0" tIns="0" rIns="0" bIns="0"/>
          <a:lstStyle>
            <a:lvl1pPr marL="342900" indent="-342900" algn="l" rtl="0" eaLnBrk="0" fontAlgn="base" hangingPunct="0">
              <a:lnSpc>
                <a:spcPct val="95000"/>
              </a:lnSpc>
              <a:spcBef>
                <a:spcPct val="50000"/>
              </a:spcBef>
              <a:spcAft>
                <a:spcPct val="20000"/>
              </a:spcAft>
              <a:buClr>
                <a:schemeClr val="hlink"/>
              </a:buClr>
              <a:defRPr b="1">
                <a:solidFill>
                  <a:schemeClr val="tx2"/>
                </a:solidFill>
                <a:latin typeface="+mn-lt"/>
                <a:ea typeface="MS PGothic" panose="020B0600070205080204" pitchFamily="34" charset="-128"/>
                <a:cs typeface="Arial Unicode MS" charset="0"/>
              </a:defRPr>
            </a:lvl1pPr>
            <a:lvl2pPr marL="263525" indent="-261938" algn="l" rtl="0" eaLnBrk="0" fontAlgn="base" hangingPunct="0">
              <a:lnSpc>
                <a:spcPct val="95000"/>
              </a:lnSpc>
              <a:spcBef>
                <a:spcPct val="20000"/>
              </a:spcBef>
              <a:spcAft>
                <a:spcPct val="0"/>
              </a:spcAft>
              <a:buClr>
                <a:schemeClr val="accent3"/>
              </a:buClr>
              <a:buFont typeface="Arial" panose="020B0604020202020204" pitchFamily="34" charset="0"/>
              <a:buChar char="●"/>
              <a:defRPr>
                <a:solidFill>
                  <a:schemeClr val="tx1"/>
                </a:solidFill>
                <a:latin typeface="+mn-lt"/>
                <a:ea typeface="Arial Unicode MS" charset="0"/>
                <a:cs typeface="Arial Unicode MS" charset="0"/>
              </a:defRPr>
            </a:lvl2pPr>
            <a:lvl3pPr marL="542925" indent="-277813" algn="l" rtl="0" eaLnBrk="0" fontAlgn="base" hangingPunct="0">
              <a:lnSpc>
                <a:spcPct val="95000"/>
              </a:lnSpc>
              <a:spcBef>
                <a:spcPct val="20000"/>
              </a:spcBef>
              <a:spcAft>
                <a:spcPct val="0"/>
              </a:spcAft>
              <a:buClr>
                <a:schemeClr val="accent3"/>
              </a:buClr>
              <a:buFont typeface="Wingdings" pitchFamily="2" charset="2"/>
              <a:buChar char="Ø"/>
              <a:defRPr>
                <a:solidFill>
                  <a:schemeClr val="tx1"/>
                </a:solidFill>
                <a:latin typeface="+mn-lt"/>
                <a:ea typeface="Arial Unicode MS" charset="0"/>
                <a:cs typeface="Arial Unicode MS" charset="0"/>
              </a:defRPr>
            </a:lvl3pPr>
            <a:lvl4pPr marL="806450" indent="-261938" algn="l" rtl="0" eaLnBrk="0" fontAlgn="base" hangingPunct="0">
              <a:lnSpc>
                <a:spcPct val="95000"/>
              </a:lnSpc>
              <a:spcBef>
                <a:spcPct val="20000"/>
              </a:spcBef>
              <a:spcAft>
                <a:spcPct val="0"/>
              </a:spcAft>
              <a:buClr>
                <a:schemeClr val="accent3"/>
              </a:buClr>
              <a:buFont typeface="Courier New" panose="02070309020205020404" pitchFamily="49" charset="0"/>
              <a:buChar char="o"/>
              <a:defRPr>
                <a:solidFill>
                  <a:schemeClr val="tx1"/>
                </a:solidFill>
                <a:latin typeface="+mn-lt"/>
                <a:ea typeface="Arial Unicode MS" charset="0"/>
                <a:cs typeface="Arial Unicode MS" charset="0"/>
              </a:defRPr>
            </a:lvl4pPr>
            <a:lvl5pPr marL="1073150" indent="-265113" algn="l" rtl="0" eaLnBrk="0" fontAlgn="base" hangingPunct="0">
              <a:lnSpc>
                <a:spcPct val="95000"/>
              </a:lnSpc>
              <a:spcBef>
                <a:spcPct val="20000"/>
              </a:spcBef>
              <a:spcAft>
                <a:spcPct val="0"/>
              </a:spcAft>
              <a:buClr>
                <a:srgbClr val="E2001A"/>
              </a:buClr>
              <a:buFont typeface="Wingdings" pitchFamily="2" charset="2"/>
              <a:buChar char="§"/>
              <a:defRPr>
                <a:solidFill>
                  <a:schemeClr val="tx1"/>
                </a:solidFill>
                <a:latin typeface="+mn-lt"/>
                <a:ea typeface="Arial Unicode MS" charset="0"/>
                <a:cs typeface="Arial Unicode MS"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gn="r">
              <a:lnSpc>
                <a:spcPct val="100000"/>
              </a:lnSpc>
              <a:buClr>
                <a:schemeClr val="accent1"/>
              </a:buClr>
              <a:defRPr/>
            </a:pPr>
            <a:r>
              <a:rPr lang="de-DE" altLang="de-DE" sz="800" b="0" kern="0" dirty="0">
                <a:cs typeface="Arial Unicode MS" panose="020B0604020202020204" pitchFamily="34" charset="-128"/>
              </a:rPr>
              <a:t>*Ausschnitt Reichweite QZ in 2021</a:t>
            </a:r>
            <a:endParaRPr lang="de-DE" altLang="de-DE" sz="800" b="0" kern="0" dirty="0">
              <a:solidFill>
                <a:schemeClr val="accent1"/>
              </a:solidFill>
              <a:cs typeface="Arial Unicode MS" panose="020B0604020202020204" pitchFamily="34" charset="-128"/>
            </a:endParaRPr>
          </a:p>
        </p:txBody>
      </p:sp>
    </p:spTree>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el 1"/>
          <p:cNvSpPr>
            <a:spLocks noGrp="1" noChangeArrowheads="1"/>
          </p:cNvSpPr>
          <p:nvPr>
            <p:ph type="title"/>
          </p:nvPr>
        </p:nvSpPr>
        <p:spPr/>
        <p:txBody>
          <a:bodyPr/>
          <a:lstStyle/>
          <a:p>
            <a:r>
              <a:rPr lang="de-DE" altLang="de-DE" cap="none">
                <a:cs typeface="Arial Unicode MS" panose="020B0604020202020204" pitchFamily="34" charset="-128"/>
              </a:rPr>
              <a:t>KONTAKT</a:t>
            </a:r>
          </a:p>
        </p:txBody>
      </p:sp>
      <p:sp>
        <p:nvSpPr>
          <p:cNvPr id="54275" name="Inhaltsplatzhalter 2"/>
          <p:cNvSpPr>
            <a:spLocks noGrp="1" noChangeArrowheads="1"/>
          </p:cNvSpPr>
          <p:nvPr>
            <p:ph idx="1"/>
          </p:nvPr>
        </p:nvSpPr>
        <p:spPr/>
        <p:txBody>
          <a:bodyPr/>
          <a:lstStyle/>
          <a:p>
            <a:pPr marL="0" indent="0">
              <a:buClr>
                <a:srgbClr val="E2001A"/>
              </a:buClr>
            </a:pPr>
            <a:r>
              <a:rPr lang="de-DE" altLang="de-DE" b="0">
                <a:solidFill>
                  <a:schemeClr val="tx1"/>
                </a:solidFill>
                <a:cs typeface="Arial Unicode MS" panose="020B0604020202020204" pitchFamily="34" charset="-128"/>
              </a:rPr>
              <a:t>Sie haben Fragen zum ZVSHK-Qualitätszeichen? </a:t>
            </a:r>
          </a:p>
          <a:p>
            <a:pPr marL="0" indent="0">
              <a:buClr>
                <a:srgbClr val="E2001A"/>
              </a:buClr>
            </a:pPr>
            <a:r>
              <a:rPr lang="de-DE" altLang="de-DE" b="0">
                <a:solidFill>
                  <a:schemeClr val="tx1"/>
                </a:solidFill>
                <a:cs typeface="Arial Unicode MS" panose="020B0604020202020204" pitchFamily="34" charset="-128"/>
              </a:rPr>
              <a:t>Bitte sprechen Sie uns an!</a:t>
            </a:r>
          </a:p>
          <a:p>
            <a:pPr marL="0" indent="0"/>
            <a:endParaRPr lang="de-DE" altLang="de-DE" sz="1000">
              <a:cs typeface="Arial Unicode MS" panose="020B0604020202020204" pitchFamily="34" charset="-128"/>
            </a:endParaRPr>
          </a:p>
          <a:p>
            <a:pPr marL="0" indent="0"/>
            <a:r>
              <a:rPr lang="de-DE" altLang="de-DE">
                <a:cs typeface="Arial Unicode MS" panose="020B0604020202020204" pitchFamily="34" charset="-128"/>
              </a:rPr>
              <a:t>Ihr Kontakt</a:t>
            </a:r>
          </a:p>
          <a:p>
            <a:pPr marL="0" indent="0">
              <a:buClr>
                <a:srgbClr val="E2001A"/>
              </a:buClr>
            </a:pPr>
            <a:r>
              <a:rPr lang="de-DE" altLang="de-DE" b="0">
                <a:solidFill>
                  <a:schemeClr val="tx1"/>
                </a:solidFill>
                <a:cs typeface="Arial Unicode MS" panose="020B0604020202020204" pitchFamily="34" charset="-128"/>
              </a:rPr>
              <a:t>Zentralverband Sanitär Heizung Klima </a:t>
            </a:r>
          </a:p>
          <a:p>
            <a:pPr marL="0" indent="0">
              <a:buClr>
                <a:srgbClr val="E2001A"/>
              </a:buClr>
            </a:pPr>
            <a:r>
              <a:rPr lang="de-DE" altLang="de-DE" b="0">
                <a:solidFill>
                  <a:schemeClr val="tx1"/>
                </a:solidFill>
                <a:cs typeface="Arial Unicode MS" panose="020B0604020202020204" pitchFamily="34" charset="-128"/>
              </a:rPr>
              <a:t>Birgit Jünger</a:t>
            </a:r>
          </a:p>
          <a:p>
            <a:pPr marL="0" indent="0">
              <a:buClr>
                <a:srgbClr val="E2001A"/>
              </a:buClr>
            </a:pPr>
            <a:r>
              <a:rPr lang="de-DE" altLang="de-DE" b="0">
                <a:solidFill>
                  <a:schemeClr val="tx1"/>
                </a:solidFill>
                <a:cs typeface="Arial Unicode MS" panose="020B0604020202020204" pitchFamily="34" charset="-128"/>
              </a:rPr>
              <a:t>QZ-Beauftragte</a:t>
            </a:r>
          </a:p>
          <a:p>
            <a:pPr marL="0" indent="0">
              <a:buClr>
                <a:srgbClr val="E2001A"/>
              </a:buClr>
            </a:pPr>
            <a:r>
              <a:rPr lang="de-DE" altLang="de-DE" b="0">
                <a:solidFill>
                  <a:schemeClr val="tx1"/>
                </a:solidFill>
                <a:cs typeface="Arial Unicode MS" panose="020B0604020202020204" pitchFamily="34" charset="-128"/>
              </a:rPr>
              <a:t>Tel. 02241/9299-0</a:t>
            </a:r>
          </a:p>
          <a:p>
            <a:pPr marL="0" indent="0">
              <a:buClr>
                <a:srgbClr val="E2001A"/>
              </a:buClr>
            </a:pPr>
            <a:r>
              <a:rPr lang="de-DE" altLang="de-DE" b="0">
                <a:solidFill>
                  <a:schemeClr val="tx1"/>
                </a:solidFill>
                <a:cs typeface="Arial Unicode MS" panose="020B0604020202020204" pitchFamily="34" charset="-128"/>
              </a:rPr>
              <a:t>Mail: b.juenger@zvshk.de</a:t>
            </a:r>
          </a:p>
          <a:p>
            <a:pPr marL="0" indent="0"/>
            <a:endParaRPr lang="de-DE" altLang="de-DE">
              <a:cs typeface="Arial Unicode MS" panose="020B0604020202020204" pitchFamily="34" charset="-128"/>
            </a:endParaRPr>
          </a:p>
        </p:txBody>
      </p:sp>
      <p:pic>
        <p:nvPicPr>
          <p:cNvPr id="54276" name="Grafik 1"/>
          <p:cNvPicPr>
            <a:picLocks noChangeAspect="1"/>
          </p:cNvPicPr>
          <p:nvPr/>
        </p:nvPicPr>
        <p:blipFill>
          <a:blip r:embed="rId2">
            <a:extLst>
              <a:ext uri="{28A0092B-C50C-407E-A947-70E740481C1C}">
                <a14:useLocalDpi xmlns:a14="http://schemas.microsoft.com/office/drawing/2010/main" val="0"/>
              </a:ext>
            </a:extLst>
          </a:blip>
          <a:srcRect l="-11" t="10004" b="22002"/>
          <a:stretch>
            <a:fillRect/>
          </a:stretch>
        </p:blipFill>
        <p:spPr bwMode="auto">
          <a:xfrm>
            <a:off x="5435600" y="3049588"/>
            <a:ext cx="20161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Grafik 3" descr="Ein Bild, das Mann, Person, Front, sitzend enthält.&#10;&#10;Automatisch generierte Beschreib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3838"/>
            <a:ext cx="9144000"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p:nvPr/>
        </p:nvSpPr>
        <p:spPr>
          <a:xfrm>
            <a:off x="360363" y="1836738"/>
            <a:ext cx="3635375" cy="2368550"/>
          </a:xfrm>
          <a:prstGeom prst="rect">
            <a:avLst/>
          </a:prstGeom>
          <a:solidFill>
            <a:schemeClr val="bg1">
              <a:lumMod val="95000"/>
              <a:alpha val="78000"/>
            </a:schemeClr>
          </a:solidFill>
        </p:spPr>
        <p:txBody>
          <a:bodyPr>
            <a:spAutoFit/>
          </a:bodyPr>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a:buClr>
                <a:srgbClr val="E2001A"/>
              </a:buClr>
              <a:defRPr/>
            </a:pPr>
            <a:r>
              <a:rPr lang="de-DE" altLang="de-DE" sz="2000" dirty="0">
                <a:solidFill>
                  <a:srgbClr val="595959"/>
                </a:solidFill>
              </a:rPr>
              <a:t>„Digitalisierung und Globalisierung erfordern neue Ansätze zur Unterstützung des Handwerks entlang der Wertschöpfungskette.“</a:t>
            </a:r>
            <a:endParaRPr lang="de-DE" altLang="ja-JP" sz="2000" dirty="0">
              <a:solidFill>
                <a:srgbClr val="595959"/>
              </a:solidFill>
            </a:endParaRPr>
          </a:p>
          <a:p>
            <a:pPr>
              <a:buClr>
                <a:srgbClr val="E2001A"/>
              </a:buClr>
              <a:defRPr/>
            </a:pPr>
            <a:endParaRPr lang="de-DE" altLang="de-DE" sz="1200" dirty="0">
              <a:solidFill>
                <a:srgbClr val="595959"/>
              </a:solidFill>
            </a:endParaRPr>
          </a:p>
          <a:p>
            <a:pPr>
              <a:buClr>
                <a:srgbClr val="E2001A"/>
              </a:buClr>
              <a:defRPr/>
            </a:pPr>
            <a:r>
              <a:rPr lang="de-DE" altLang="de-DE" sz="1200" dirty="0">
                <a:solidFill>
                  <a:srgbClr val="595959"/>
                </a:solidFill>
              </a:rPr>
              <a:t>Helmut </a:t>
            </a:r>
            <a:r>
              <a:rPr lang="de-DE" altLang="de-DE" sz="1200" dirty="0" err="1">
                <a:solidFill>
                  <a:srgbClr val="595959"/>
                </a:solidFill>
              </a:rPr>
              <a:t>Bramann</a:t>
            </a:r>
            <a:endParaRPr lang="de-DE" altLang="de-DE" sz="1200" dirty="0">
              <a:solidFill>
                <a:srgbClr val="595959"/>
              </a:solidFill>
            </a:endParaRPr>
          </a:p>
          <a:p>
            <a:pPr>
              <a:buClr>
                <a:srgbClr val="E2001A"/>
              </a:buClr>
              <a:defRPr/>
            </a:pPr>
            <a:r>
              <a:rPr lang="de-DE" altLang="de-DE" sz="1200" dirty="0">
                <a:solidFill>
                  <a:srgbClr val="595959"/>
                </a:solidFill>
              </a:rPr>
              <a:t>Hauptgeschäftsführer ZVSHK</a:t>
            </a:r>
          </a:p>
          <a:p>
            <a:pPr>
              <a:buClr>
                <a:srgbClr val="E2001A"/>
              </a:buClr>
              <a:defRPr/>
            </a:pPr>
            <a:endParaRPr lang="de-DE" altLang="de-DE" sz="1200" dirty="0">
              <a:solidFill>
                <a:srgbClr val="595959"/>
              </a:solidFill>
            </a:endParaRPr>
          </a:p>
        </p:txBody>
      </p:sp>
    </p:spTree>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noChangeArrowheads="1"/>
          </p:cNvSpPr>
          <p:nvPr>
            <p:ph type="title"/>
          </p:nvPr>
        </p:nvSpPr>
        <p:spPr/>
        <p:txBody>
          <a:bodyPr/>
          <a:lstStyle/>
          <a:p>
            <a:r>
              <a:rPr lang="de-DE" altLang="de-DE" cap="none">
                <a:cs typeface="Arial Unicode MS" panose="020B0604020202020204" pitchFamily="34" charset="-128"/>
              </a:rPr>
              <a:t>NEUE QUALITÄTSKRITERIEN</a:t>
            </a:r>
          </a:p>
        </p:txBody>
      </p:sp>
      <p:sp>
        <p:nvSpPr>
          <p:cNvPr id="9219" name="Inhaltsplatzhalter 2"/>
          <p:cNvSpPr>
            <a:spLocks noGrp="1" noChangeArrowheads="1"/>
          </p:cNvSpPr>
          <p:nvPr>
            <p:ph idx="1"/>
          </p:nvPr>
        </p:nvSpPr>
        <p:spPr>
          <a:xfrm>
            <a:off x="1017588" y="1787525"/>
            <a:ext cx="7273925" cy="4176713"/>
          </a:xfrm>
        </p:spPr>
        <p:txBody>
          <a:bodyPr/>
          <a:lstStyle/>
          <a:p>
            <a:pPr marL="0" indent="0">
              <a:buClr>
                <a:srgbClr val="E2001A"/>
              </a:buClr>
            </a:pPr>
            <a:r>
              <a:rPr lang="de-DE" altLang="de-DE" b="0">
                <a:solidFill>
                  <a:schemeClr val="tx1"/>
                </a:solidFill>
                <a:cs typeface="Arial Unicode MS" panose="020B0604020202020204" pitchFamily="34" charset="-128"/>
              </a:rPr>
              <a:t>Mit dem ZVSHK-Qualitätszeichen – und dem damit verbundenen, auf das Handwerk ausgerichteten Leistungsbündel – signalisieren Hersteller ihre Unterstützung des Fachhandwerks im Hinblick auf ein effizientes Arbeiten entlang der gesamten Wertschöpfungskette.</a:t>
            </a:r>
          </a:p>
          <a:p>
            <a:pPr marL="0" indent="0">
              <a:buClr>
                <a:srgbClr val="E2001A"/>
              </a:buClr>
            </a:pPr>
            <a:r>
              <a:rPr lang="de-DE" altLang="de-DE" b="0">
                <a:solidFill>
                  <a:schemeClr val="tx1"/>
                </a:solidFill>
                <a:cs typeface="Arial Unicode MS" panose="020B0604020202020204" pitchFamily="34" charset="-128"/>
              </a:rPr>
              <a:t>Das ZVSHK-Qualitätszeichen „Zertifizierter Hersteller – Qualität, Sicherheit, Service“ ist das Erkennungszeichen für diesen Service.</a:t>
            </a:r>
          </a:p>
          <a:p>
            <a:pPr marL="0" indent="0">
              <a:buClr>
                <a:srgbClr val="E2001A"/>
              </a:buClr>
            </a:pPr>
            <a:endParaRPr lang="de-DE" altLang="de-DE" b="0">
              <a:solidFill>
                <a:schemeClr val="tx1"/>
              </a:solidFill>
              <a:cs typeface="Arial Unicode MS" panose="020B0604020202020204" pitchFamily="34" charset="-128"/>
            </a:endParaRPr>
          </a:p>
          <a:p>
            <a:pPr marL="0" indent="0"/>
            <a:endParaRPr lang="de-DE" altLang="de-DE">
              <a:cs typeface="Arial Unicode MS" panose="020B0604020202020204" pitchFamily="34" charset="-128"/>
            </a:endParaRPr>
          </a:p>
        </p:txBody>
      </p:sp>
      <p:pic>
        <p:nvPicPr>
          <p:cNvPr id="9220" name="Bild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3100" y="3695700"/>
            <a:ext cx="38735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Inhaltsplatzhalter 2"/>
          <p:cNvSpPr>
            <a:spLocks noGrp="1" noChangeArrowheads="1"/>
          </p:cNvSpPr>
          <p:nvPr>
            <p:ph idx="1"/>
          </p:nvPr>
        </p:nvSpPr>
        <p:spPr>
          <a:xfrm>
            <a:off x="984250" y="1989138"/>
            <a:ext cx="7058025" cy="4176712"/>
          </a:xfrm>
        </p:spPr>
        <p:txBody>
          <a:bodyPr/>
          <a:lstStyle/>
          <a:p>
            <a:pPr algn="ctr"/>
            <a:endParaRPr lang="de-DE" altLang="de-DE">
              <a:cs typeface="Arial Unicode MS" panose="020B0604020202020204" pitchFamily="34" charset="-128"/>
            </a:endParaRPr>
          </a:p>
          <a:p>
            <a:pPr algn="ctr"/>
            <a:endParaRPr lang="de-DE" altLang="de-DE">
              <a:cs typeface="Arial Unicode MS" panose="020B0604020202020204" pitchFamily="34" charset="-128"/>
            </a:endParaRPr>
          </a:p>
          <a:p>
            <a:pPr algn="ctr"/>
            <a:endParaRPr lang="de-DE" altLang="de-DE">
              <a:cs typeface="Arial Unicode MS" panose="020B0604020202020204" pitchFamily="34" charset="-128"/>
            </a:endParaRPr>
          </a:p>
          <a:p>
            <a:pPr algn="ctr"/>
            <a:r>
              <a:rPr lang="de-DE" altLang="de-DE" sz="2400" i="1">
                <a:cs typeface="Arial Unicode MS" panose="020B0604020202020204" pitchFamily="34" charset="-128"/>
              </a:rPr>
              <a:t>  </a:t>
            </a:r>
            <a:r>
              <a:rPr lang="de-DE" altLang="de-DE" sz="2400">
                <a:cs typeface="Arial Unicode MS" panose="020B0604020202020204" pitchFamily="34" charset="-128"/>
              </a:rPr>
              <a:t> Warum ein ZVSHK-Qualitätszeichen?</a:t>
            </a:r>
            <a:endParaRPr lang="de-DE" altLang="de-DE">
              <a:cs typeface="Arial Unicode MS" panose="020B0604020202020204" pitchFamily="34" charset="-128"/>
            </a:endParaRPr>
          </a:p>
        </p:txBody>
      </p:sp>
    </p:spTree>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Grafik 3" descr="Ein Bild, das Person, Mann, drinnen, haltend enthält.&#10;&#10;Automatisch generierte Beschreib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73200"/>
            <a:ext cx="9144000" cy="4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p:nvPr/>
        </p:nvSpPr>
        <p:spPr>
          <a:xfrm>
            <a:off x="5003800" y="1836738"/>
            <a:ext cx="3857625" cy="2800350"/>
          </a:xfrm>
          <a:prstGeom prst="rect">
            <a:avLst/>
          </a:prstGeom>
          <a:solidFill>
            <a:schemeClr val="bg1">
              <a:lumMod val="95000"/>
              <a:alpha val="78000"/>
            </a:schemeClr>
          </a:solidFill>
        </p:spPr>
        <p:txBody>
          <a:bodyPr>
            <a:spAutoFit/>
          </a:bodyPr>
          <a:lstStyle>
            <a:lvl1pPr>
              <a:defRPr sz="1900">
                <a:solidFill>
                  <a:schemeClr val="tx1"/>
                </a:solidFill>
                <a:latin typeface="Arial" panose="020B0604020202020204" pitchFamily="34" charset="0"/>
                <a:ea typeface="MS PGothic" panose="020B0600070205080204" pitchFamily="34" charset="-128"/>
              </a:defRPr>
            </a:lvl1pPr>
            <a:lvl2pPr marL="742950" indent="-285750">
              <a:defRPr sz="1900">
                <a:solidFill>
                  <a:schemeClr val="tx1"/>
                </a:solidFill>
                <a:latin typeface="Arial" panose="020B0604020202020204" pitchFamily="34" charset="0"/>
                <a:ea typeface="MS PGothic" panose="020B0600070205080204" pitchFamily="34" charset="-128"/>
              </a:defRPr>
            </a:lvl2pPr>
            <a:lvl3pPr marL="1143000" indent="-228600">
              <a:defRPr sz="1900">
                <a:solidFill>
                  <a:schemeClr val="tx1"/>
                </a:solidFill>
                <a:latin typeface="Arial" panose="020B0604020202020204" pitchFamily="34" charset="0"/>
                <a:ea typeface="MS PGothic" panose="020B0600070205080204" pitchFamily="34" charset="-128"/>
              </a:defRPr>
            </a:lvl3pPr>
            <a:lvl4pPr marL="1600200" indent="-228600">
              <a:defRPr sz="1900">
                <a:solidFill>
                  <a:schemeClr val="tx1"/>
                </a:solidFill>
                <a:latin typeface="Arial" panose="020B0604020202020204" pitchFamily="34" charset="0"/>
                <a:ea typeface="MS PGothic" panose="020B0600070205080204" pitchFamily="34" charset="-128"/>
              </a:defRPr>
            </a:lvl4pPr>
            <a:lvl5pPr marL="2057400" indent="-228600">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a:buClr>
                <a:srgbClr val="E2001A"/>
              </a:buClr>
              <a:defRPr/>
            </a:pPr>
            <a:r>
              <a:rPr lang="de-DE" altLang="de-DE" sz="2000">
                <a:solidFill>
                  <a:srgbClr val="595959"/>
                </a:solidFill>
              </a:rPr>
              <a:t>„Wie erkennt der Handwerker Hersteller, die ihm handwerksgerechte Produkte und Services liefern? Diese Lücke schließt jetzt das neue Qualitätszeichen.“</a:t>
            </a:r>
          </a:p>
          <a:p>
            <a:pPr>
              <a:buClr>
                <a:srgbClr val="E2001A"/>
              </a:buClr>
              <a:defRPr/>
            </a:pPr>
            <a:endParaRPr lang="de-DE" altLang="de-DE" sz="2000">
              <a:solidFill>
                <a:srgbClr val="595959"/>
              </a:solidFill>
            </a:endParaRPr>
          </a:p>
          <a:p>
            <a:pPr>
              <a:buClr>
                <a:srgbClr val="E2001A"/>
              </a:buClr>
              <a:defRPr/>
            </a:pPr>
            <a:r>
              <a:rPr lang="de-DE" altLang="de-DE" sz="1200">
                <a:solidFill>
                  <a:srgbClr val="595959"/>
                </a:solidFill>
              </a:rPr>
              <a:t>Helmut Bramann</a:t>
            </a:r>
          </a:p>
          <a:p>
            <a:pPr>
              <a:buClr>
                <a:srgbClr val="E2001A"/>
              </a:buClr>
              <a:defRPr/>
            </a:pPr>
            <a:r>
              <a:rPr lang="de-DE" altLang="de-DE" sz="1200">
                <a:solidFill>
                  <a:srgbClr val="595959"/>
                </a:solidFill>
              </a:rPr>
              <a:t>Hauptgeschäftsführer ZVSHK</a:t>
            </a:r>
            <a:br>
              <a:rPr lang="de-DE" altLang="de-DE" sz="1200">
                <a:solidFill>
                  <a:srgbClr val="595959"/>
                </a:solidFill>
              </a:rPr>
            </a:br>
            <a:endParaRPr lang="de-DE" altLang="de-DE" sz="1200">
              <a:solidFill>
                <a:srgbClr val="595959"/>
              </a:solidFill>
            </a:endParaRPr>
          </a:p>
        </p:txBody>
      </p:sp>
    </p:spTree>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Inhaltsplatzhalter 2"/>
          <p:cNvSpPr>
            <a:spLocks noGrp="1" noChangeArrowheads="1"/>
          </p:cNvSpPr>
          <p:nvPr>
            <p:ph idx="1"/>
          </p:nvPr>
        </p:nvSpPr>
        <p:spPr/>
        <p:txBody>
          <a:bodyPr/>
          <a:lstStyle/>
          <a:p>
            <a:pPr marL="0" indent="0">
              <a:lnSpc>
                <a:spcPct val="100000"/>
              </a:lnSpc>
              <a:spcBef>
                <a:spcPct val="0"/>
              </a:spcBef>
              <a:buClr>
                <a:srgbClr val="E2001A"/>
              </a:buClr>
            </a:pPr>
            <a:r>
              <a:rPr lang="de-DE" altLang="de-DE">
                <a:cs typeface="Arial Unicode MS" panose="020B0604020202020204" pitchFamily="34" charset="-128"/>
              </a:rPr>
              <a:t>Das ZVSHK-Qualitätszeichen:</a:t>
            </a:r>
          </a:p>
          <a:p>
            <a:pPr marL="0" indent="0">
              <a:lnSpc>
                <a:spcPct val="100000"/>
              </a:lnSpc>
              <a:spcBef>
                <a:spcPct val="0"/>
              </a:spcBef>
              <a:buClr>
                <a:srgbClr val="E2001A"/>
              </a:buClr>
            </a:pPr>
            <a:r>
              <a:rPr lang="de-DE" altLang="de-DE">
                <a:cs typeface="Arial Unicode MS" panose="020B0604020202020204" pitchFamily="34" charset="-128"/>
              </a:rPr>
              <a:t>Orientierung und Sicherheit für das SHK-Fachhandwerk</a:t>
            </a:r>
          </a:p>
          <a:p>
            <a:pPr marL="0" indent="0">
              <a:buClr>
                <a:srgbClr val="E2001A"/>
              </a:buClr>
            </a:pPr>
            <a:r>
              <a:rPr lang="de-DE" altLang="de-DE" b="0">
                <a:solidFill>
                  <a:schemeClr val="tx1"/>
                </a:solidFill>
                <a:cs typeface="Arial Unicode MS" panose="020B0604020202020204" pitchFamily="34" charset="-128"/>
              </a:rPr>
              <a:t>Mit dem Prädikat „Zertifizierter Hersteller – Qualität, Sicherheit, Service“ zeichnet der ZVSHK in einem transparenten Verfahren  Hersteller aus, die die betrieblichen Prozesse des SHK Fachbetriebs durch </a:t>
            </a:r>
          </a:p>
          <a:p>
            <a:pPr marL="0" indent="0">
              <a:buClr>
                <a:srgbClr val="E2001A"/>
              </a:buClr>
              <a:buFontTx/>
              <a:buChar char="•"/>
            </a:pPr>
            <a:r>
              <a:rPr lang="de-DE" altLang="de-DE" b="0">
                <a:solidFill>
                  <a:schemeClr val="tx1"/>
                </a:solidFill>
                <a:cs typeface="Arial Unicode MS" panose="020B0604020202020204" pitchFamily="34" charset="-128"/>
              </a:rPr>
              <a:t> hohe Produktqualität</a:t>
            </a:r>
          </a:p>
          <a:p>
            <a:pPr marL="0" indent="0">
              <a:buClr>
                <a:srgbClr val="E2001A"/>
              </a:buClr>
              <a:buFontTx/>
              <a:buChar char="•"/>
            </a:pPr>
            <a:r>
              <a:rPr lang="de-DE" altLang="de-DE" b="0">
                <a:solidFill>
                  <a:schemeClr val="tx1"/>
                </a:solidFill>
                <a:cs typeface="Arial Unicode MS" panose="020B0604020202020204" pitchFamily="34" charset="-128"/>
              </a:rPr>
              <a:t> umfangreiche Serviceangebote und </a:t>
            </a:r>
          </a:p>
          <a:p>
            <a:pPr marL="0" indent="0">
              <a:buClr>
                <a:srgbClr val="E2001A"/>
              </a:buClr>
              <a:buFontTx/>
              <a:buChar char="•"/>
            </a:pPr>
            <a:r>
              <a:rPr lang="de-DE" altLang="de-DE" b="0">
                <a:solidFill>
                  <a:schemeClr val="tx1"/>
                </a:solidFill>
                <a:cs typeface="Arial Unicode MS" panose="020B0604020202020204" pitchFamily="34" charset="-128"/>
              </a:rPr>
              <a:t> Investition in Forschung und Entwicklung </a:t>
            </a:r>
          </a:p>
          <a:p>
            <a:pPr marL="0" indent="0">
              <a:buClr>
                <a:srgbClr val="E2001A"/>
              </a:buClr>
            </a:pPr>
            <a:r>
              <a:rPr lang="de-DE" altLang="de-DE" b="0">
                <a:solidFill>
                  <a:schemeClr val="tx1"/>
                </a:solidFill>
                <a:cs typeface="Arial Unicode MS" panose="020B0604020202020204" pitchFamily="34" charset="-128"/>
              </a:rPr>
              <a:t>bestmöglich unterstützen. </a:t>
            </a:r>
          </a:p>
          <a:p>
            <a:pPr marL="0" indent="0"/>
            <a:endParaRPr lang="de-DE" altLang="de-DE">
              <a:cs typeface="Arial Unicode MS" panose="020B0604020202020204" pitchFamily="34" charset="-128"/>
            </a:endParaRPr>
          </a:p>
        </p:txBody>
      </p:sp>
      <p:pic>
        <p:nvPicPr>
          <p:cNvPr id="14339" name="Bild 1" descr="18-0471_ZENT_ZVSHK_Zeichen_Zertifizierter Hersteller_Auswahlvorab_181203_GP.ai"/>
          <p:cNvPicPr>
            <a:picLocks noChangeAspect="1"/>
          </p:cNvPicPr>
          <p:nvPr/>
        </p:nvPicPr>
        <p:blipFill>
          <a:blip r:embed="rId2">
            <a:extLst>
              <a:ext uri="{28A0092B-C50C-407E-A947-70E740481C1C}">
                <a14:useLocalDpi xmlns:a14="http://schemas.microsoft.com/office/drawing/2010/main" val="0"/>
              </a:ext>
            </a:extLst>
          </a:blip>
          <a:srcRect l="31380" t="47919" r="28848" b="26741"/>
          <a:stretch>
            <a:fillRect/>
          </a:stretch>
        </p:blipFill>
        <p:spPr bwMode="auto">
          <a:xfrm>
            <a:off x="5873750" y="3357563"/>
            <a:ext cx="359410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Inhaltsplatzhalter 2"/>
          <p:cNvSpPr>
            <a:spLocks noGrp="1" noChangeArrowheads="1"/>
          </p:cNvSpPr>
          <p:nvPr>
            <p:ph idx="1"/>
          </p:nvPr>
        </p:nvSpPr>
        <p:spPr>
          <a:xfrm>
            <a:off x="865188" y="1557338"/>
            <a:ext cx="7777162" cy="485775"/>
          </a:xfrm>
        </p:spPr>
        <p:txBody>
          <a:bodyPr/>
          <a:lstStyle/>
          <a:p>
            <a:pPr marL="0" indent="0">
              <a:lnSpc>
                <a:spcPct val="100000"/>
              </a:lnSpc>
              <a:spcBef>
                <a:spcPct val="0"/>
              </a:spcBef>
              <a:buClr>
                <a:srgbClr val="E2001A"/>
              </a:buClr>
            </a:pPr>
            <a:r>
              <a:rPr lang="de-DE" altLang="de-DE">
                <a:cs typeface="Arial Unicode MS" panose="020B0604020202020204" pitchFamily="34" charset="-128"/>
              </a:rPr>
              <a:t>Das Ziel: die Unterstützung des Handwerks –</a:t>
            </a:r>
          </a:p>
          <a:p>
            <a:pPr marL="0" indent="0">
              <a:lnSpc>
                <a:spcPct val="100000"/>
              </a:lnSpc>
              <a:spcBef>
                <a:spcPct val="0"/>
              </a:spcBef>
              <a:buClr>
                <a:srgbClr val="E2001A"/>
              </a:buClr>
            </a:pPr>
            <a:r>
              <a:rPr lang="de-DE" altLang="de-DE">
                <a:cs typeface="Arial Unicode MS" panose="020B0604020202020204" pitchFamily="34" charset="-128"/>
              </a:rPr>
              <a:t>entlang der gesamten Wertschöpfungskette</a:t>
            </a:r>
          </a:p>
        </p:txBody>
      </p:sp>
      <p:pic>
        <p:nvPicPr>
          <p:cNvPr id="15363" name="Grafik 2" descr="Ein Bild, das Screenshot enthält.&#10;&#10;Automatisch generierte Beschreib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700213"/>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theme/theme1.xml><?xml version="1.0" encoding="utf-8"?>
<a:theme xmlns:a="http://schemas.openxmlformats.org/drawingml/2006/main" name="ZVSHK">
  <a:themeElements>
    <a:clrScheme name="Farbskala_ZVSHK">
      <a:dk1>
        <a:srgbClr val="000000"/>
      </a:dk1>
      <a:lt1>
        <a:srgbClr val="FFFFFF"/>
      </a:lt1>
      <a:dk2>
        <a:srgbClr val="6E6E6E"/>
      </a:dk2>
      <a:lt2>
        <a:srgbClr val="C8C8C8"/>
      </a:lt2>
      <a:accent1>
        <a:srgbClr val="0076B9"/>
      </a:accent1>
      <a:accent2>
        <a:srgbClr val="FFCC00"/>
      </a:accent2>
      <a:accent3>
        <a:srgbClr val="E2001A"/>
      </a:accent3>
      <a:accent4>
        <a:srgbClr val="7EA7D3"/>
      </a:accent4>
      <a:accent5>
        <a:srgbClr val="C8C8C8"/>
      </a:accent5>
      <a:accent6>
        <a:srgbClr val="EA6A4A"/>
      </a:accent6>
      <a:hlink>
        <a:srgbClr val="97B5DA"/>
      </a:hlink>
      <a:folHlink>
        <a:srgbClr val="F1997A"/>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err="1" smtClean="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000" dirty="0" err="1" smtClean="0"/>
        </a:defPPr>
      </a:lstStyle>
    </a:tx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itel 1">
        <a:dk1>
          <a:srgbClr val="000000"/>
        </a:dk1>
        <a:lt1>
          <a:srgbClr val="FFFFFF"/>
        </a:lt1>
        <a:dk2>
          <a:srgbClr val="6E6E6E"/>
        </a:dk2>
        <a:lt2>
          <a:srgbClr val="C8C8C8"/>
        </a:lt2>
        <a:accent1>
          <a:srgbClr val="0076B9"/>
        </a:accent1>
        <a:accent2>
          <a:srgbClr val="FFCC00"/>
        </a:accent2>
        <a:accent3>
          <a:srgbClr val="FFFFFF"/>
        </a:accent3>
        <a:accent4>
          <a:srgbClr val="000000"/>
        </a:accent4>
        <a:accent5>
          <a:srgbClr val="AABDD9"/>
        </a:accent5>
        <a:accent6>
          <a:srgbClr val="E7B900"/>
        </a:accent6>
        <a:hlink>
          <a:srgbClr val="E2001A"/>
        </a:hlink>
        <a:folHlink>
          <a:srgbClr val="7EA7D3"/>
        </a:folHlink>
      </a:clrScheme>
      <a:clrMap bg1="lt1" tx1="dk1" bg2="lt2" tx2="dk2" accent1="accent1" accent2="accent2" accent3="accent3" accent4="accent4" accent5="accent5" accent6="accent6" hlink="hlink" folHlink="folHlink"/>
    </a:extraClrScheme>
    <a:extraClrScheme>
      <a:clrScheme name="Titel 1">
        <a:dk1>
          <a:srgbClr val="000000"/>
        </a:dk1>
        <a:lt1>
          <a:srgbClr val="FFFFFF"/>
        </a:lt1>
        <a:dk2>
          <a:srgbClr val="6E6E6E"/>
        </a:dk2>
        <a:lt2>
          <a:srgbClr val="C8C8C8"/>
        </a:lt2>
        <a:accent1>
          <a:srgbClr val="0076B9"/>
        </a:accent1>
        <a:accent2>
          <a:srgbClr val="FFCC00"/>
        </a:accent2>
        <a:accent3>
          <a:srgbClr val="FFFFFF"/>
        </a:accent3>
        <a:accent4>
          <a:srgbClr val="000000"/>
        </a:accent4>
        <a:accent5>
          <a:srgbClr val="AABDD9"/>
        </a:accent5>
        <a:accent6>
          <a:srgbClr val="E7B900"/>
        </a:accent6>
        <a:hlink>
          <a:srgbClr val="E2001A"/>
        </a:hlink>
        <a:folHlink>
          <a:srgbClr val="7EA7D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6E6E6E"/>
      </a:dk2>
      <a:lt2>
        <a:srgbClr val="C8C8C8"/>
      </a:lt2>
      <a:accent1>
        <a:srgbClr val="0076B9"/>
      </a:accent1>
      <a:accent2>
        <a:srgbClr val="FFCC00"/>
      </a:accent2>
      <a:accent3>
        <a:srgbClr val="FFFFFF"/>
      </a:accent3>
      <a:accent4>
        <a:srgbClr val="000000"/>
      </a:accent4>
      <a:accent5>
        <a:srgbClr val="AABDD9"/>
      </a:accent5>
      <a:accent6>
        <a:srgbClr val="E7B900"/>
      </a:accent6>
      <a:hlink>
        <a:srgbClr val="E2001A"/>
      </a:hlink>
      <a:folHlink>
        <a:srgbClr val="7EA7D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6E6E6E"/>
      </a:dk2>
      <a:lt2>
        <a:srgbClr val="C8C8C8"/>
      </a:lt2>
      <a:accent1>
        <a:srgbClr val="0076B9"/>
      </a:accent1>
      <a:accent2>
        <a:srgbClr val="FFCC00"/>
      </a:accent2>
      <a:accent3>
        <a:srgbClr val="FFFFFF"/>
      </a:accent3>
      <a:accent4>
        <a:srgbClr val="000000"/>
      </a:accent4>
      <a:accent5>
        <a:srgbClr val="AABDD9"/>
      </a:accent5>
      <a:accent6>
        <a:srgbClr val="E7B900"/>
      </a:accent6>
      <a:hlink>
        <a:srgbClr val="E2001A"/>
      </a:hlink>
      <a:folHlink>
        <a:srgbClr val="7EA7D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1666</Words>
  <Application>Microsoft Macintosh PowerPoint</Application>
  <PresentationFormat>Bildschirmpräsentation (4:3)</PresentationFormat>
  <Paragraphs>263</Paragraphs>
  <Slides>37</Slides>
  <Notes>14</Notes>
  <HiddenSlides>0</HiddenSlides>
  <MMClips>0</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1</vt:i4>
      </vt:variant>
      <vt:variant>
        <vt:lpstr>Folientitel</vt:lpstr>
      </vt:variant>
      <vt:variant>
        <vt:i4>37</vt:i4>
      </vt:variant>
    </vt:vector>
  </HeadingPairs>
  <TitlesOfParts>
    <vt:vector size="43" baseType="lpstr">
      <vt:lpstr>Arial</vt:lpstr>
      <vt:lpstr>Courier New</vt:lpstr>
      <vt:lpstr>Wingdings</vt:lpstr>
      <vt:lpstr>Zapf Dingbats</vt:lpstr>
      <vt:lpstr>ZVSHK</vt:lpstr>
      <vt:lpstr>Excel.Chart.8</vt:lpstr>
      <vt:lpstr>ZVSHK-Qualitätszeichen  Zertifizierter Hersteller –  Qualität, Sicherheit, Service</vt:lpstr>
      <vt:lpstr>PowerPoint-Präsentation</vt:lpstr>
      <vt:lpstr>NEUE HERAUSFORDERUNGEN</vt:lpstr>
      <vt:lpstr>PowerPoint-Präsentation</vt:lpstr>
      <vt:lpstr>NEUE QUALITÄTSKRITERIEN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UNSER VERSPRECHEN AN SIE</vt:lpstr>
      <vt:lpstr>PowerPoint-Präsentation</vt:lpstr>
      <vt:lpstr>PowerPoint-Präsentation</vt:lpstr>
      <vt:lpstr>UNSER VERSPRECHEN AN SIE </vt:lpstr>
      <vt:lpstr>PowerPoint-Präsentation</vt:lpstr>
      <vt:lpstr>PowerPoint-Präsentation</vt:lpstr>
      <vt:lpstr>PowerPoint-Präsentation</vt:lpstr>
      <vt:lpstr>PowerPoint-Präsentation</vt:lpstr>
      <vt:lpstr>PowerPoint-Präsentation</vt:lpstr>
      <vt:lpstr>ZERTIFIZIERTE HERSTELLER HEUTE</vt:lpstr>
      <vt:lpstr>Zertifizierungen in der zukunft</vt:lpstr>
      <vt:lpstr>Zertifizierungen in der Zukunft</vt:lpstr>
      <vt:lpstr>Unser Ziel</vt:lpstr>
      <vt:lpstr>PROFITIEREN AUCH SIE!</vt:lpstr>
      <vt:lpstr># QZ = safe</vt:lpstr>
      <vt:lpstr>PowerPoint-Präsentation</vt:lpstr>
      <vt:lpstr>RÜCKHALT IN DER BRANCHE:  ERGEBNISSE DER MARKTFORSCHUNG</vt:lpstr>
      <vt:lpstr>RÜCKHALT IN DER BRANCHE:  ERGEBNISSE DER MARKTFORSCHUNG</vt:lpstr>
      <vt:lpstr>RÜCKHALT IN DER BRANCHE:  ERGEBNISSE DER MARKTFORSCHUNG</vt:lpstr>
      <vt:lpstr>Grosse Reichweite – kleines invest</vt:lpstr>
      <vt:lpstr>KONTAKT</vt:lpstr>
    </vt:vector>
  </TitlesOfParts>
  <Company>Zentralverband SHK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HIER STEHT DER TITEL ARIAL 24 PUNKT, FETT, VERSALIEN</dc:title>
  <dc:creator>Monika Gretschmann</dc:creator>
  <dc:description>Für MS Office 2003 optimiert</dc:description>
  <cp:lastModifiedBy>Christof Krall</cp:lastModifiedBy>
  <cp:revision>561</cp:revision>
  <cp:lastPrinted>2021-11-10T09:20:52Z</cp:lastPrinted>
  <dcterms:created xsi:type="dcterms:W3CDTF">2010-06-23T09:55:07Z</dcterms:created>
  <dcterms:modified xsi:type="dcterms:W3CDTF">2023-05-02T12:04:21Z</dcterms:modified>
</cp:coreProperties>
</file>